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429" r:id="rId3"/>
    <p:sldId id="430" r:id="rId4"/>
    <p:sldId id="434" r:id="rId5"/>
    <p:sldId id="441" r:id="rId6"/>
    <p:sldId id="435" r:id="rId7"/>
    <p:sldId id="443" r:id="rId8"/>
    <p:sldId id="431" r:id="rId9"/>
    <p:sldId id="442" r:id="rId10"/>
    <p:sldId id="432" r:id="rId11"/>
    <p:sldId id="433" r:id="rId12"/>
    <p:sldId id="436" r:id="rId13"/>
    <p:sldId id="444" r:id="rId14"/>
    <p:sldId id="437" r:id="rId15"/>
    <p:sldId id="438" r:id="rId16"/>
    <p:sldId id="43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183" autoAdjust="0"/>
    <p:restoredTop sz="95440"/>
  </p:normalViewPr>
  <p:slideViewPr>
    <p:cSldViewPr snapToGrid="0">
      <p:cViewPr>
        <p:scale>
          <a:sx n="89" d="100"/>
          <a:sy n="89" d="100"/>
        </p:scale>
        <p:origin x="192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43E521-BA58-4390-8DF3-A256CC7AD690}" type="datetimeFigureOut">
              <a:rPr lang="en-US" smtClean="0"/>
              <a:t>3/6/24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F11DDE-408F-40AB-B1DA-4978FB5DEC63}" type="slidenum">
              <a:rPr lang="en-US" smtClean="0"/>
              <a:t>‹#›</a:t>
            </a:fld>
            <a:endParaRPr lang="en-US"/>
          </a:p>
        </p:txBody>
      </p:sp>
    </p:spTree>
    <p:extLst>
      <p:ext uri="{BB962C8B-B14F-4D97-AF65-F5344CB8AC3E}">
        <p14:creationId xmlns:p14="http://schemas.microsoft.com/office/powerpoint/2010/main" val="1823745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2</a:t>
            </a:fld>
            <a:endParaRPr lang="en-US"/>
          </a:p>
        </p:txBody>
      </p:sp>
    </p:spTree>
    <p:extLst>
      <p:ext uri="{BB962C8B-B14F-4D97-AF65-F5344CB8AC3E}">
        <p14:creationId xmlns:p14="http://schemas.microsoft.com/office/powerpoint/2010/main" val="1459313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11</a:t>
            </a:fld>
            <a:endParaRPr lang="en-US"/>
          </a:p>
        </p:txBody>
      </p:sp>
    </p:spTree>
    <p:extLst>
      <p:ext uri="{BB962C8B-B14F-4D97-AF65-F5344CB8AC3E}">
        <p14:creationId xmlns:p14="http://schemas.microsoft.com/office/powerpoint/2010/main" val="1459313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798B4D-EEA0-B3E7-FBEF-14322D4CED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C236DB-FA2D-BBAE-4783-30DE5087AC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990B05-CBD9-6DC5-16FB-FF2D1D0D64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5D1C731-6288-C3C3-D9C1-C4EB247875DE}"/>
              </a:ext>
            </a:extLst>
          </p:cNvPr>
          <p:cNvSpPr>
            <a:spLocks noGrp="1"/>
          </p:cNvSpPr>
          <p:nvPr>
            <p:ph type="sldNum" sz="quarter" idx="5"/>
          </p:nvPr>
        </p:nvSpPr>
        <p:spPr/>
        <p:txBody>
          <a:bodyPr/>
          <a:lstStyle/>
          <a:p>
            <a:fld id="{3C604A30-4A46-A747-8785-C9DE3EAFB900}" type="slidenum">
              <a:rPr lang="en-US" smtClean="0"/>
              <a:t>12</a:t>
            </a:fld>
            <a:endParaRPr lang="en-US"/>
          </a:p>
        </p:txBody>
      </p:sp>
    </p:spTree>
    <p:extLst>
      <p:ext uri="{BB962C8B-B14F-4D97-AF65-F5344CB8AC3E}">
        <p14:creationId xmlns:p14="http://schemas.microsoft.com/office/powerpoint/2010/main" val="2731210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06890-AD2A-5CDB-A902-DF4C53E8BA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04C03-B7E6-F4E7-59B8-E4502E5D29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656FAF-E975-2F74-57F5-0E8BD2D54B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8BD3FA-0EBC-3780-84D2-0066928DBE2B}"/>
              </a:ext>
            </a:extLst>
          </p:cNvPr>
          <p:cNvSpPr>
            <a:spLocks noGrp="1"/>
          </p:cNvSpPr>
          <p:nvPr>
            <p:ph type="sldNum" sz="quarter" idx="5"/>
          </p:nvPr>
        </p:nvSpPr>
        <p:spPr/>
        <p:txBody>
          <a:bodyPr/>
          <a:lstStyle/>
          <a:p>
            <a:fld id="{3C604A30-4A46-A747-8785-C9DE3EAFB900}" type="slidenum">
              <a:rPr lang="en-US" smtClean="0"/>
              <a:t>13</a:t>
            </a:fld>
            <a:endParaRPr lang="en-US"/>
          </a:p>
        </p:txBody>
      </p:sp>
    </p:spTree>
    <p:extLst>
      <p:ext uri="{BB962C8B-B14F-4D97-AF65-F5344CB8AC3E}">
        <p14:creationId xmlns:p14="http://schemas.microsoft.com/office/powerpoint/2010/main" val="27390963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06890-AD2A-5CDB-A902-DF4C53E8BA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04C03-B7E6-F4E7-59B8-E4502E5D29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656FAF-E975-2F74-57F5-0E8BD2D54B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8BD3FA-0EBC-3780-84D2-0066928DBE2B}"/>
              </a:ext>
            </a:extLst>
          </p:cNvPr>
          <p:cNvSpPr>
            <a:spLocks noGrp="1"/>
          </p:cNvSpPr>
          <p:nvPr>
            <p:ph type="sldNum" sz="quarter" idx="5"/>
          </p:nvPr>
        </p:nvSpPr>
        <p:spPr/>
        <p:txBody>
          <a:bodyPr/>
          <a:lstStyle/>
          <a:p>
            <a:fld id="{3C604A30-4A46-A747-8785-C9DE3EAFB900}" type="slidenum">
              <a:rPr lang="en-US" smtClean="0"/>
              <a:t>14</a:t>
            </a:fld>
            <a:endParaRPr lang="en-US"/>
          </a:p>
        </p:txBody>
      </p:sp>
    </p:spTree>
    <p:extLst>
      <p:ext uri="{BB962C8B-B14F-4D97-AF65-F5344CB8AC3E}">
        <p14:creationId xmlns:p14="http://schemas.microsoft.com/office/powerpoint/2010/main" val="42492129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F3CE9-F0C9-8BB2-509A-D61320F576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50668B-D2CC-815D-A749-AC98AAFB51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E32DA9-DF6C-DB70-30AB-86C7B355301F}"/>
              </a:ext>
            </a:extLst>
          </p:cNvPr>
          <p:cNvSpPr>
            <a:spLocks noGrp="1"/>
          </p:cNvSpPr>
          <p:nvPr>
            <p:ph type="body" idx="1"/>
          </p:nvPr>
        </p:nvSpPr>
        <p:spPr/>
        <p:txBody>
          <a:bodyPr/>
          <a:lstStyle/>
          <a:p>
            <a:r>
              <a:rPr lang="en-US" dirty="0"/>
              <a:t>Although poison-label attacks are effective, they often introduce clearly mislabeled examples into the training data, and thus can be easily detected by simple data filtering [61]. A recent clean-label (CL) attack proposed in [61] disguises the backdoor pattern using adversarial perturbations</a:t>
            </a:r>
          </a:p>
        </p:txBody>
      </p:sp>
      <p:sp>
        <p:nvSpPr>
          <p:cNvPr id="4" name="Slide Number Placeholder 3">
            <a:extLst>
              <a:ext uri="{FF2B5EF4-FFF2-40B4-BE49-F238E27FC236}">
                <a16:creationId xmlns:a16="http://schemas.microsoft.com/office/drawing/2014/main" id="{830B8E74-3984-413D-9C68-0B4A19F4E392}"/>
              </a:ext>
            </a:extLst>
          </p:cNvPr>
          <p:cNvSpPr>
            <a:spLocks noGrp="1"/>
          </p:cNvSpPr>
          <p:nvPr>
            <p:ph type="sldNum" sz="quarter" idx="5"/>
          </p:nvPr>
        </p:nvSpPr>
        <p:spPr/>
        <p:txBody>
          <a:bodyPr/>
          <a:lstStyle/>
          <a:p>
            <a:fld id="{3C604A30-4A46-A747-8785-C9DE3EAFB900}" type="slidenum">
              <a:rPr lang="en-US" smtClean="0"/>
              <a:t>15</a:t>
            </a:fld>
            <a:endParaRPr lang="en-US"/>
          </a:p>
        </p:txBody>
      </p:sp>
    </p:spTree>
    <p:extLst>
      <p:ext uri="{BB962C8B-B14F-4D97-AF65-F5344CB8AC3E}">
        <p14:creationId xmlns:p14="http://schemas.microsoft.com/office/powerpoint/2010/main" val="1605708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56F6F-2910-1180-6334-4FFDDDD3BC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2A7AE1-58A7-5088-3E6F-D69824F3BA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52FA03-3523-F68F-8CA1-76F9F645ED6B}"/>
              </a:ext>
            </a:extLst>
          </p:cNvPr>
          <p:cNvSpPr>
            <a:spLocks noGrp="1"/>
          </p:cNvSpPr>
          <p:nvPr>
            <p:ph type="body" idx="1"/>
          </p:nvPr>
        </p:nvSpPr>
        <p:spPr/>
        <p:txBody>
          <a:bodyPr/>
          <a:lstStyle/>
          <a:p>
            <a:r>
              <a:rPr lang="en-US" dirty="0"/>
              <a:t>To achieve this, we maintain a list of effectiveness scores for reflection images in the candidate set </a:t>
            </a:r>
            <a:r>
              <a:rPr lang="en-US" dirty="0" err="1"/>
              <a:t>Rcand</a:t>
            </a:r>
            <a:r>
              <a:rPr lang="en-US" dirty="0"/>
              <a:t>. We denote this effectiveness score list as W.</a:t>
            </a:r>
          </a:p>
        </p:txBody>
      </p:sp>
      <p:sp>
        <p:nvSpPr>
          <p:cNvPr id="4" name="Slide Number Placeholder 3">
            <a:extLst>
              <a:ext uri="{FF2B5EF4-FFF2-40B4-BE49-F238E27FC236}">
                <a16:creationId xmlns:a16="http://schemas.microsoft.com/office/drawing/2014/main" id="{E3307CFE-4786-B153-9B94-1B72126E958B}"/>
              </a:ext>
            </a:extLst>
          </p:cNvPr>
          <p:cNvSpPr>
            <a:spLocks noGrp="1"/>
          </p:cNvSpPr>
          <p:nvPr>
            <p:ph type="sldNum" sz="quarter" idx="5"/>
          </p:nvPr>
        </p:nvSpPr>
        <p:spPr/>
        <p:txBody>
          <a:bodyPr/>
          <a:lstStyle/>
          <a:p>
            <a:fld id="{3C604A30-4A46-A747-8785-C9DE3EAFB900}" type="slidenum">
              <a:rPr lang="en-US" smtClean="0"/>
              <a:t>16</a:t>
            </a:fld>
            <a:endParaRPr lang="en-US"/>
          </a:p>
        </p:txBody>
      </p:sp>
    </p:spTree>
    <p:extLst>
      <p:ext uri="{BB962C8B-B14F-4D97-AF65-F5344CB8AC3E}">
        <p14:creationId xmlns:p14="http://schemas.microsoft.com/office/powerpoint/2010/main" val="24687381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r>
              <a:rPr lang="en-US" dirty="0"/>
              <a:t>The optimization problem is about maximizing the loss on  validation set.</a:t>
            </a:r>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3</a:t>
            </a:fld>
            <a:endParaRPr lang="en-US"/>
          </a:p>
        </p:txBody>
      </p:sp>
    </p:spTree>
    <p:extLst>
      <p:ext uri="{BB962C8B-B14F-4D97-AF65-F5344CB8AC3E}">
        <p14:creationId xmlns:p14="http://schemas.microsoft.com/office/powerpoint/2010/main" val="1459313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844B2-E077-D3FF-9C10-12D216F660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40AF76-A399-CE7B-5AF2-9EC470DABF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89B9CD-5124-EDDC-6D71-F31711B0323E}"/>
              </a:ext>
            </a:extLst>
          </p:cNvPr>
          <p:cNvSpPr>
            <a:spLocks noGrp="1"/>
          </p:cNvSpPr>
          <p:nvPr>
            <p:ph type="body" idx="1"/>
          </p:nvPr>
        </p:nvSpPr>
        <p:spPr/>
        <p:txBody>
          <a:bodyPr/>
          <a:lstStyle/>
          <a:p>
            <a:r>
              <a:rPr lang="en-US" dirty="0"/>
              <a:t>The optimization problem is about maximizing the loss on  validation set.</a:t>
            </a:r>
          </a:p>
        </p:txBody>
      </p:sp>
      <p:sp>
        <p:nvSpPr>
          <p:cNvPr id="4" name="Slide Number Placeholder 3">
            <a:extLst>
              <a:ext uri="{FF2B5EF4-FFF2-40B4-BE49-F238E27FC236}">
                <a16:creationId xmlns:a16="http://schemas.microsoft.com/office/drawing/2014/main" id="{A63957B1-E877-1CD1-6547-74CADE285EDD}"/>
              </a:ext>
            </a:extLst>
          </p:cNvPr>
          <p:cNvSpPr>
            <a:spLocks noGrp="1"/>
          </p:cNvSpPr>
          <p:nvPr>
            <p:ph type="sldNum" sz="quarter" idx="5"/>
          </p:nvPr>
        </p:nvSpPr>
        <p:spPr/>
        <p:txBody>
          <a:bodyPr/>
          <a:lstStyle/>
          <a:p>
            <a:fld id="{3C604A30-4A46-A747-8785-C9DE3EAFB900}" type="slidenum">
              <a:rPr lang="en-US" smtClean="0"/>
              <a:t>4</a:t>
            </a:fld>
            <a:endParaRPr lang="en-US"/>
          </a:p>
        </p:txBody>
      </p:sp>
    </p:spTree>
    <p:extLst>
      <p:ext uri="{BB962C8B-B14F-4D97-AF65-F5344CB8AC3E}">
        <p14:creationId xmlns:p14="http://schemas.microsoft.com/office/powerpoint/2010/main" val="645961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844B2-E077-D3FF-9C10-12D216F660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40AF76-A399-CE7B-5AF2-9EC470DABF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89B9CD-5124-EDDC-6D71-F31711B0323E}"/>
              </a:ext>
            </a:extLst>
          </p:cNvPr>
          <p:cNvSpPr>
            <a:spLocks noGrp="1"/>
          </p:cNvSpPr>
          <p:nvPr>
            <p:ph type="body" idx="1"/>
          </p:nvPr>
        </p:nvSpPr>
        <p:spPr/>
        <p:txBody>
          <a:bodyPr/>
          <a:lstStyle/>
          <a:p>
            <a:r>
              <a:rPr lang="en-US" dirty="0"/>
              <a:t>The optimization problem is about maximizing the loss on  validation set.</a:t>
            </a:r>
          </a:p>
        </p:txBody>
      </p:sp>
      <p:sp>
        <p:nvSpPr>
          <p:cNvPr id="4" name="Slide Number Placeholder 3">
            <a:extLst>
              <a:ext uri="{FF2B5EF4-FFF2-40B4-BE49-F238E27FC236}">
                <a16:creationId xmlns:a16="http://schemas.microsoft.com/office/drawing/2014/main" id="{A63957B1-E877-1CD1-6547-74CADE285EDD}"/>
              </a:ext>
            </a:extLst>
          </p:cNvPr>
          <p:cNvSpPr>
            <a:spLocks noGrp="1"/>
          </p:cNvSpPr>
          <p:nvPr>
            <p:ph type="sldNum" sz="quarter" idx="5"/>
          </p:nvPr>
        </p:nvSpPr>
        <p:spPr/>
        <p:txBody>
          <a:bodyPr/>
          <a:lstStyle/>
          <a:p>
            <a:fld id="{3C604A30-4A46-A747-8785-C9DE3EAFB900}" type="slidenum">
              <a:rPr lang="en-US" smtClean="0"/>
              <a:t>5</a:t>
            </a:fld>
            <a:endParaRPr lang="en-US"/>
          </a:p>
        </p:txBody>
      </p:sp>
    </p:spTree>
    <p:extLst>
      <p:ext uri="{BB962C8B-B14F-4D97-AF65-F5344CB8AC3E}">
        <p14:creationId xmlns:p14="http://schemas.microsoft.com/office/powerpoint/2010/main" val="2989603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978E25-76FE-2238-8DE0-42D58BF5DB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8915CE-FD00-B04C-4DF3-0FDC9D3F5E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E6BDAB-E5AF-FE2C-0C9D-7633DED6697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535A4DF-65CF-DFB5-1AD5-FA38CCBDDFC1}"/>
              </a:ext>
            </a:extLst>
          </p:cNvPr>
          <p:cNvSpPr>
            <a:spLocks noGrp="1"/>
          </p:cNvSpPr>
          <p:nvPr>
            <p:ph type="sldNum" sz="quarter" idx="5"/>
          </p:nvPr>
        </p:nvSpPr>
        <p:spPr/>
        <p:txBody>
          <a:bodyPr/>
          <a:lstStyle/>
          <a:p>
            <a:fld id="{3C604A30-4A46-A747-8785-C9DE3EAFB900}" type="slidenum">
              <a:rPr lang="en-US" smtClean="0"/>
              <a:t>6</a:t>
            </a:fld>
            <a:endParaRPr lang="en-US"/>
          </a:p>
        </p:txBody>
      </p:sp>
    </p:spTree>
    <p:extLst>
      <p:ext uri="{BB962C8B-B14F-4D97-AF65-F5344CB8AC3E}">
        <p14:creationId xmlns:p14="http://schemas.microsoft.com/office/powerpoint/2010/main" val="2821172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7</a:t>
            </a:fld>
            <a:endParaRPr lang="en-US"/>
          </a:p>
        </p:txBody>
      </p:sp>
    </p:spTree>
    <p:extLst>
      <p:ext uri="{BB962C8B-B14F-4D97-AF65-F5344CB8AC3E}">
        <p14:creationId xmlns:p14="http://schemas.microsoft.com/office/powerpoint/2010/main" val="4918598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8</a:t>
            </a:fld>
            <a:endParaRPr lang="en-US"/>
          </a:p>
        </p:txBody>
      </p:sp>
    </p:spTree>
    <p:extLst>
      <p:ext uri="{BB962C8B-B14F-4D97-AF65-F5344CB8AC3E}">
        <p14:creationId xmlns:p14="http://schemas.microsoft.com/office/powerpoint/2010/main" val="1459313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9</a:t>
            </a:fld>
            <a:endParaRPr lang="en-US"/>
          </a:p>
        </p:txBody>
      </p:sp>
    </p:spTree>
    <p:extLst>
      <p:ext uri="{BB962C8B-B14F-4D97-AF65-F5344CB8AC3E}">
        <p14:creationId xmlns:p14="http://schemas.microsoft.com/office/powerpoint/2010/main" val="3527700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5C109-70D7-7348-ADE8-B5BFBB447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ACA8CB-B374-A9E4-8245-9970E23CF5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EB30CD-F523-DEBC-872A-E0D1D0BEF4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22BDF3-08D9-052C-F202-D59C37C8CDCD}"/>
              </a:ext>
            </a:extLst>
          </p:cNvPr>
          <p:cNvSpPr>
            <a:spLocks noGrp="1"/>
          </p:cNvSpPr>
          <p:nvPr>
            <p:ph type="sldNum" sz="quarter" idx="5"/>
          </p:nvPr>
        </p:nvSpPr>
        <p:spPr/>
        <p:txBody>
          <a:bodyPr/>
          <a:lstStyle/>
          <a:p>
            <a:fld id="{3C604A30-4A46-A747-8785-C9DE3EAFB900}" type="slidenum">
              <a:rPr lang="en-US" smtClean="0"/>
              <a:t>10</a:t>
            </a:fld>
            <a:endParaRPr lang="en-US"/>
          </a:p>
        </p:txBody>
      </p:sp>
    </p:spTree>
    <p:extLst>
      <p:ext uri="{BB962C8B-B14F-4D97-AF65-F5344CB8AC3E}">
        <p14:creationId xmlns:p14="http://schemas.microsoft.com/office/powerpoint/2010/main" val="1459313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89472-23D5-2F8C-F18E-08353FD815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43ABB8-FBE9-EF7A-39D5-634317BFFC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4B6790-A44F-6294-32CF-70A791444667}"/>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69B31BE6-2F38-E858-2C18-33209945C9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909AC7-2766-58E6-1B20-CB8548027867}"/>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426465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6D19C-FAF6-FF4E-38D0-E8806D20C5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5BB7C3-53ED-72E0-3D67-D88A2B97E1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789455-63E5-FC41-50B6-98697BF66B69}"/>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4050EDF5-559C-2B00-9412-2AB83E1D8A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98B3E7-719A-173F-6257-97FD316A4BC0}"/>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587508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DFC463-BDC2-8D6B-3D9C-4BBBB06EF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56CD50-DC80-9A19-CBAA-FF8CE66B60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110315-C43F-69EA-BBBE-9253848967B2}"/>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05B477AF-3BE2-82D0-1F02-B5983A0A32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46DE71-D99D-282D-1356-4A58097754C0}"/>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3807495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CCE63-EDDF-2216-2164-D3369042A6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5D406B-6904-DB13-DE52-94736AE638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A121CD-874A-3AE2-8FC9-A9D993AD8ABD}"/>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2D957EF0-6F20-311E-B817-F09CB831C2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B1F2A6-82E0-FEC8-C867-962CDBFB6AB4}"/>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317744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04DEB-0B5D-C832-A789-3FC3196ECA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FEAAE5-80AE-4006-A03C-EB3E74A5642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F03D01-56EB-E46B-6AFA-11AAAA4B003A}"/>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138F3F0D-8C80-427F-4D17-7D5C3E9AAB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15445A-3F9D-BE24-C0C8-68AFB4262521}"/>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427442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5AB48-7060-F25A-8560-D22BF3D36E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AEAD81-84AB-4920-5A66-2C5DEC1B51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9BDBEE-BA6D-9687-C0FF-68C7898A08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8CA831-C243-4AEF-AD6F-37D358BA70C3}"/>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6" name="Footer Placeholder 5">
            <a:extLst>
              <a:ext uri="{FF2B5EF4-FFF2-40B4-BE49-F238E27FC236}">
                <a16:creationId xmlns:a16="http://schemas.microsoft.com/office/drawing/2014/main" id="{D53463E1-F240-5FC9-F297-3D16E3843A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703D5-1F5F-5B95-E0B2-55FD36DF0A11}"/>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913941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3621B-FFF3-9804-9972-5986E92582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E52701-F047-FF5C-DC03-0E19C7047D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F0BF1-E2E9-A13C-9E1A-64B62151A1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777E629-76B6-4382-A7A3-ECBAF045EA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340E38-FA4A-1F9D-44F9-D8DC378B6E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337B1F-48A9-2E63-47B0-EC3FA6B5CAC2}"/>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8" name="Footer Placeholder 7">
            <a:extLst>
              <a:ext uri="{FF2B5EF4-FFF2-40B4-BE49-F238E27FC236}">
                <a16:creationId xmlns:a16="http://schemas.microsoft.com/office/drawing/2014/main" id="{748C3FA3-F35E-48EA-7D09-76C1150350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C0AD08-7DDF-D412-4A67-A0BD99C73CA9}"/>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424243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7C122-250E-60DC-94A1-00C9E6C6AC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EE72E5-D6A5-B440-45DF-48E4EBB3DE43}"/>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4" name="Footer Placeholder 3">
            <a:extLst>
              <a:ext uri="{FF2B5EF4-FFF2-40B4-BE49-F238E27FC236}">
                <a16:creationId xmlns:a16="http://schemas.microsoft.com/office/drawing/2014/main" id="{14AE5190-C288-8E14-5E7E-1DBBFBFBCB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B47928-DCA0-4D0A-3776-00774F6395CC}"/>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1671108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5D06A5-FC0E-F6D7-5C1D-E78AE5A94A33}"/>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3" name="Footer Placeholder 2">
            <a:extLst>
              <a:ext uri="{FF2B5EF4-FFF2-40B4-BE49-F238E27FC236}">
                <a16:creationId xmlns:a16="http://schemas.microsoft.com/office/drawing/2014/main" id="{C1B7C127-95DC-BA13-384B-7C6706B4AA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9F2690E-1D73-3957-057D-CEC7E6C90625}"/>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462415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F0D56-2F2E-4090-03B2-5E83324763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4583AA-3135-AFBF-C9CF-029182B7ED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179EDB2-DD1A-FFC6-8BF9-A3BB6E6889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6093E2-3306-20BD-1FDC-FCFC2F5CF1CB}"/>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6" name="Footer Placeholder 5">
            <a:extLst>
              <a:ext uri="{FF2B5EF4-FFF2-40B4-BE49-F238E27FC236}">
                <a16:creationId xmlns:a16="http://schemas.microsoft.com/office/drawing/2014/main" id="{3C3F6348-C721-3D2A-C521-7A7ED99CB3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8510F7-897E-FD40-02AA-6AE1382EEA3C}"/>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2876798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0090B-804A-CE89-7663-0FBB3C8BFA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165A6B-1772-3B62-C67A-9982A7D887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4D575E-A465-47C1-2BCA-A6AF0E9D39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983030-C10F-69C3-2CCC-AD039BBCED78}"/>
              </a:ext>
            </a:extLst>
          </p:cNvPr>
          <p:cNvSpPr>
            <a:spLocks noGrp="1"/>
          </p:cNvSpPr>
          <p:nvPr>
            <p:ph type="dt" sz="half" idx="10"/>
          </p:nvPr>
        </p:nvSpPr>
        <p:spPr/>
        <p:txBody>
          <a:bodyPr/>
          <a:lstStyle/>
          <a:p>
            <a:fld id="{E693794E-44EA-4F93-A2AF-25F1D8A709EE}" type="datetimeFigureOut">
              <a:rPr lang="en-US" smtClean="0"/>
              <a:t>3/6/24</a:t>
            </a:fld>
            <a:endParaRPr lang="en-US"/>
          </a:p>
        </p:txBody>
      </p:sp>
      <p:sp>
        <p:nvSpPr>
          <p:cNvPr id="6" name="Footer Placeholder 5">
            <a:extLst>
              <a:ext uri="{FF2B5EF4-FFF2-40B4-BE49-F238E27FC236}">
                <a16:creationId xmlns:a16="http://schemas.microsoft.com/office/drawing/2014/main" id="{5D413DE0-B17F-7CDE-BED7-E7BF104F50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9F05AF-9339-B7B8-5F0D-D1739E81335B}"/>
              </a:ext>
            </a:extLst>
          </p:cNvPr>
          <p:cNvSpPr>
            <a:spLocks noGrp="1"/>
          </p:cNvSpPr>
          <p:nvPr>
            <p:ph type="sldNum" sz="quarter" idx="12"/>
          </p:nvPr>
        </p:nvSpPr>
        <p:spPr/>
        <p:txBody>
          <a:bodyPr/>
          <a:lstStyle/>
          <a:p>
            <a:fld id="{69B411E0-501C-4DB3-8134-71E66581360F}" type="slidenum">
              <a:rPr lang="en-US" smtClean="0"/>
              <a:t>‹#›</a:t>
            </a:fld>
            <a:endParaRPr lang="en-US"/>
          </a:p>
        </p:txBody>
      </p:sp>
    </p:spTree>
    <p:extLst>
      <p:ext uri="{BB962C8B-B14F-4D97-AF65-F5344CB8AC3E}">
        <p14:creationId xmlns:p14="http://schemas.microsoft.com/office/powerpoint/2010/main" val="3841420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F0BFFB-23FD-207C-1E5C-540D45874E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06FB65-44D9-AC41-C9F6-9238B087AB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D6AB28-7F2C-07E8-C0D1-A9A393A7C8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693794E-44EA-4F93-A2AF-25F1D8A709EE}" type="datetimeFigureOut">
              <a:rPr lang="en-US" smtClean="0"/>
              <a:t>3/6/24</a:t>
            </a:fld>
            <a:endParaRPr lang="en-US"/>
          </a:p>
        </p:txBody>
      </p:sp>
      <p:sp>
        <p:nvSpPr>
          <p:cNvPr id="5" name="Footer Placeholder 4">
            <a:extLst>
              <a:ext uri="{FF2B5EF4-FFF2-40B4-BE49-F238E27FC236}">
                <a16:creationId xmlns:a16="http://schemas.microsoft.com/office/drawing/2014/main" id="{31D336A0-24C8-3642-B36F-63BCFBC0C7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1B7EC8D-C419-23FF-47C8-50807F3FF5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9B411E0-501C-4DB3-8134-71E66581360F}" type="slidenum">
              <a:rPr lang="en-US" smtClean="0"/>
              <a:t>‹#›</a:t>
            </a:fld>
            <a:endParaRPr lang="en-US"/>
          </a:p>
        </p:txBody>
      </p:sp>
    </p:spTree>
    <p:extLst>
      <p:ext uri="{BB962C8B-B14F-4D97-AF65-F5344CB8AC3E}">
        <p14:creationId xmlns:p14="http://schemas.microsoft.com/office/powerpoint/2010/main" val="3326826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2D8B7-F900-43A2-1437-CEFDD0FEB390}"/>
              </a:ext>
            </a:extLst>
          </p:cNvPr>
          <p:cNvSpPr>
            <a:spLocks noGrp="1"/>
          </p:cNvSpPr>
          <p:nvPr>
            <p:ph type="ctrTitle"/>
          </p:nvPr>
        </p:nvSpPr>
        <p:spPr/>
        <p:txBody>
          <a:bodyPr/>
          <a:lstStyle/>
          <a:p>
            <a:r>
              <a:rPr lang="en-US" dirty="0"/>
              <a:t>Weekly Meeting</a:t>
            </a:r>
          </a:p>
        </p:txBody>
      </p:sp>
      <p:sp>
        <p:nvSpPr>
          <p:cNvPr id="3" name="Subtitle 2">
            <a:extLst>
              <a:ext uri="{FF2B5EF4-FFF2-40B4-BE49-F238E27FC236}">
                <a16:creationId xmlns:a16="http://schemas.microsoft.com/office/drawing/2014/main" id="{61C75688-3817-E8F4-CCD5-528E83B76A1C}"/>
              </a:ext>
            </a:extLst>
          </p:cNvPr>
          <p:cNvSpPr>
            <a:spLocks noGrp="1"/>
          </p:cNvSpPr>
          <p:nvPr>
            <p:ph type="subTitle" idx="1"/>
          </p:nvPr>
        </p:nvSpPr>
        <p:spPr/>
        <p:txBody>
          <a:bodyPr/>
          <a:lstStyle/>
          <a:p>
            <a:r>
              <a:rPr lang="en-US" dirty="0"/>
              <a:t>By: Link Lin and Maggie Huang</a:t>
            </a:r>
          </a:p>
        </p:txBody>
      </p:sp>
    </p:spTree>
    <p:extLst>
      <p:ext uri="{BB962C8B-B14F-4D97-AF65-F5344CB8AC3E}">
        <p14:creationId xmlns:p14="http://schemas.microsoft.com/office/powerpoint/2010/main" val="47530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10</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ABED35B-125D-8A68-3372-7AD42A0AB9FF}"/>
              </a:ext>
            </a:extLst>
          </p:cNvPr>
          <p:cNvSpPr txBox="1"/>
          <p:nvPr/>
        </p:nvSpPr>
        <p:spPr>
          <a:xfrm>
            <a:off x="180472" y="852967"/>
            <a:ext cx="11831054" cy="646331"/>
          </a:xfrm>
          <a:prstGeom prst="rect">
            <a:avLst/>
          </a:prstGeom>
          <a:noFill/>
        </p:spPr>
        <p:txBody>
          <a:bodyPr wrap="square" rtlCol="0">
            <a:spAutoFit/>
          </a:bodyPr>
          <a:lstStyle/>
          <a:p>
            <a:pPr marL="285750" indent="-285750">
              <a:buFont typeface="Wingdings" pitchFamily="2" charset="2"/>
              <a:buChar char="v"/>
            </a:pPr>
            <a:r>
              <a:rPr lang="en-US" b="1" dirty="0"/>
              <a:t>Existing Defenses:</a:t>
            </a:r>
          </a:p>
          <a:p>
            <a:pPr marL="285750" indent="-285750">
              <a:buFont typeface="Wingdings" pitchFamily="2" charset="2"/>
              <a:buChar char="v"/>
            </a:pPr>
            <a:endParaRPr lang="en-US" b="1" dirty="0"/>
          </a:p>
        </p:txBody>
      </p:sp>
      <p:sp>
        <p:nvSpPr>
          <p:cNvPr id="6" name="Rectangle 5">
            <a:extLst>
              <a:ext uri="{FF2B5EF4-FFF2-40B4-BE49-F238E27FC236}">
                <a16:creationId xmlns:a16="http://schemas.microsoft.com/office/drawing/2014/main" id="{4660ECAD-5967-7256-0939-ADBD8A8D95BD}"/>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8FBC04B-CAD6-9973-98D4-69DB3192444C}"/>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Yupei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Yuqi</a:t>
            </a:r>
            <a:r>
              <a:rPr lang="en-US" sz="1100" dirty="0">
                <a:latin typeface="Calibri" panose="020F0502020204030204" pitchFamily="34" charset="0"/>
                <a:cs typeface="Calibri" panose="020F0502020204030204" pitchFamily="34" charset="0"/>
              </a:rPr>
              <a:t> Jia, </a:t>
            </a:r>
            <a:r>
              <a:rPr lang="en-US" sz="1100" dirty="0" err="1">
                <a:latin typeface="Calibri" panose="020F0502020204030204" pitchFamily="34" charset="0"/>
                <a:cs typeface="Calibri" panose="020F0502020204030204" pitchFamily="34" charset="0"/>
              </a:rPr>
              <a:t>Runpeng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Geng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Jinyuan</a:t>
            </a:r>
            <a:r>
              <a:rPr lang="en-US" sz="1100" dirty="0">
                <a:latin typeface="Calibri" panose="020F0502020204030204" pitchFamily="34" charset="0"/>
                <a:cs typeface="Calibri" panose="020F0502020204030204" pitchFamily="34" charset="0"/>
              </a:rPr>
              <a:t> Jia, and Neil </a:t>
            </a:r>
            <a:r>
              <a:rPr lang="en-US" sz="1100" dirty="0" err="1">
                <a:latin typeface="Calibri" panose="020F0502020204030204" pitchFamily="34" charset="0"/>
                <a:cs typeface="Calibri" panose="020F0502020204030204" pitchFamily="34" charset="0"/>
              </a:rPr>
              <a:t>Zhenqiang</a:t>
            </a:r>
            <a:r>
              <a:rPr lang="en-US" sz="1100" dirty="0">
                <a:latin typeface="Calibri" panose="020F0502020204030204" pitchFamily="34" charset="0"/>
                <a:cs typeface="Calibri" panose="020F0502020204030204" pitchFamily="34" charset="0"/>
              </a:rPr>
              <a:t> Gong. "</a:t>
            </a:r>
            <a:r>
              <a:rPr lang="en-US" sz="1100" b="1" dirty="0">
                <a:latin typeface="Calibri" panose="020F0502020204030204" pitchFamily="34" charset="0"/>
                <a:cs typeface="Calibri" panose="020F0502020204030204" pitchFamily="34" charset="0"/>
              </a:rPr>
              <a:t>Prompt injection attacks and defenses in </a:t>
            </a:r>
            <a:r>
              <a:rPr lang="en-US" sz="1100" b="1" dirty="0" err="1">
                <a:latin typeface="Calibri" panose="020F0502020204030204" pitchFamily="34" charset="0"/>
                <a:cs typeface="Calibri" panose="020F0502020204030204" pitchFamily="34" charset="0"/>
              </a:rPr>
              <a:t>llm</a:t>
            </a:r>
            <a:r>
              <a:rPr lang="en-US" sz="1100" b="1" dirty="0">
                <a:latin typeface="Calibri" panose="020F0502020204030204" pitchFamily="34" charset="0"/>
                <a:cs typeface="Calibri" panose="020F0502020204030204" pitchFamily="34" charset="0"/>
              </a:rPr>
              <a:t>-integrated applications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arXiv:2310.12815 (2023). </a:t>
            </a:r>
          </a:p>
        </p:txBody>
      </p:sp>
      <p:sp>
        <p:nvSpPr>
          <p:cNvPr id="11" name="TextBox 10">
            <a:extLst>
              <a:ext uri="{FF2B5EF4-FFF2-40B4-BE49-F238E27FC236}">
                <a16:creationId xmlns:a16="http://schemas.microsoft.com/office/drawing/2014/main" id="{0B5E455C-FB8F-47A4-4F62-1B7EFA6E0FC5}"/>
              </a:ext>
            </a:extLst>
          </p:cNvPr>
          <p:cNvSpPr txBox="1"/>
          <p:nvPr/>
        </p:nvSpPr>
        <p:spPr>
          <a:xfrm>
            <a:off x="180472" y="204648"/>
            <a:ext cx="11387413"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Prompt Injection Attacks and Defenses in LLM-Integrated Applications</a:t>
            </a:r>
          </a:p>
        </p:txBody>
      </p:sp>
      <p:pic>
        <p:nvPicPr>
          <p:cNvPr id="15" name="Picture 14" descr="A white text with black text&#10;&#10;Description automatically generated">
            <a:extLst>
              <a:ext uri="{FF2B5EF4-FFF2-40B4-BE49-F238E27FC236}">
                <a16:creationId xmlns:a16="http://schemas.microsoft.com/office/drawing/2014/main" id="{4AFA5063-E1AB-21B4-1445-6949D76EEC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301" y="1243402"/>
            <a:ext cx="11301396" cy="4761631"/>
          </a:xfrm>
          <a:prstGeom prst="rect">
            <a:avLst/>
          </a:prstGeom>
        </p:spPr>
      </p:pic>
      <p:sp>
        <p:nvSpPr>
          <p:cNvPr id="16" name="TextBox 15">
            <a:extLst>
              <a:ext uri="{FF2B5EF4-FFF2-40B4-BE49-F238E27FC236}">
                <a16:creationId xmlns:a16="http://schemas.microsoft.com/office/drawing/2014/main" id="{078A8D93-75AF-7E53-205C-3BFADE7CC29F}"/>
              </a:ext>
            </a:extLst>
          </p:cNvPr>
          <p:cNvSpPr txBox="1"/>
          <p:nvPr/>
        </p:nvSpPr>
        <p:spPr>
          <a:xfrm>
            <a:off x="2523281" y="838231"/>
            <a:ext cx="9439523" cy="369332"/>
          </a:xfrm>
          <a:prstGeom prst="rect">
            <a:avLst/>
          </a:prstGeom>
          <a:noFill/>
        </p:spPr>
        <p:txBody>
          <a:bodyPr wrap="square" rtlCol="0">
            <a:spAutoFit/>
          </a:bodyPr>
          <a:lstStyle/>
          <a:p>
            <a:r>
              <a:rPr lang="en-US" dirty="0"/>
              <a:t>prevention-detection framework uses both </a:t>
            </a:r>
            <a:r>
              <a:rPr lang="en-US" dirty="0">
                <a:solidFill>
                  <a:srgbClr val="0070C0"/>
                </a:solidFill>
              </a:rPr>
              <a:t>prevention</a:t>
            </a:r>
            <a:r>
              <a:rPr lang="en-US" dirty="0"/>
              <a:t> technique and </a:t>
            </a:r>
            <a:r>
              <a:rPr lang="en-US" dirty="0">
                <a:solidFill>
                  <a:srgbClr val="0070C0"/>
                </a:solidFill>
              </a:rPr>
              <a:t>detection</a:t>
            </a:r>
            <a:r>
              <a:rPr lang="en-US" dirty="0"/>
              <a:t> technique.</a:t>
            </a:r>
          </a:p>
        </p:txBody>
      </p:sp>
    </p:spTree>
    <p:extLst>
      <p:ext uri="{BB962C8B-B14F-4D97-AF65-F5344CB8AC3E}">
        <p14:creationId xmlns:p14="http://schemas.microsoft.com/office/powerpoint/2010/main" val="2984499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11</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ABED35B-125D-8A68-3372-7AD42A0AB9FF}"/>
              </a:ext>
            </a:extLst>
          </p:cNvPr>
          <p:cNvSpPr txBox="1"/>
          <p:nvPr/>
        </p:nvSpPr>
        <p:spPr>
          <a:xfrm>
            <a:off x="180472" y="853216"/>
            <a:ext cx="11831054" cy="3262432"/>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Summary of attack results</a:t>
            </a:r>
            <a:r>
              <a:rPr lang="en-US" sz="1600" dirty="0">
                <a:latin typeface="Calibri" panose="020F0502020204030204" pitchFamily="34" charset="0"/>
                <a:cs typeface="Calibri" panose="020F0502020204030204" pitchFamily="34" charset="0"/>
              </a:rPr>
              <a:t>: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First, </a:t>
            </a:r>
            <a:r>
              <a:rPr lang="en-US" sz="1600" b="1" dirty="0">
                <a:latin typeface="Calibri" panose="020F0502020204030204" pitchFamily="34" charset="0"/>
                <a:cs typeface="Calibri" panose="020F0502020204030204" pitchFamily="34" charset="0"/>
              </a:rPr>
              <a:t>Combined Attack</a:t>
            </a:r>
            <a:r>
              <a:rPr lang="en-US" sz="1600" dirty="0">
                <a:latin typeface="Calibri" panose="020F0502020204030204" pitchFamily="34" charset="0"/>
                <a:cs typeface="Calibri" panose="020F0502020204030204" pitchFamily="34" charset="0"/>
              </a:rPr>
              <a:t> is consistently effective for different target/injected tasks and LLMs. Moreover, Combined Attack also outperforms other attacks.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Second, the effectiveness of a Combined Attack is unaffected when the number of tokens in injected instruction/data is reasonably large.</a:t>
            </a:r>
          </a:p>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Summary of defense results</a:t>
            </a:r>
            <a:r>
              <a:rPr lang="en-US" sz="1600" dirty="0">
                <a:latin typeface="Calibri" panose="020F0502020204030204" pitchFamily="34" charset="0"/>
                <a:cs typeface="Calibri" panose="020F0502020204030204" pitchFamily="34" charset="0"/>
              </a:rPr>
              <a:t>: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First, </a:t>
            </a:r>
            <a:r>
              <a:rPr lang="en-US" sz="1600" b="1" dirty="0">
                <a:latin typeface="Calibri" panose="020F0502020204030204" pitchFamily="34" charset="0"/>
                <a:cs typeface="Calibri" panose="020F0502020204030204" pitchFamily="34" charset="0"/>
              </a:rPr>
              <a:t>prevention-based defenses either sacrifice the utility </a:t>
            </a:r>
            <a:r>
              <a:rPr lang="en-US" sz="1600" dirty="0">
                <a:latin typeface="Calibri" panose="020F0502020204030204" pitchFamily="34" charset="0"/>
                <a:cs typeface="Calibri" panose="020F0502020204030204" pitchFamily="34" charset="0"/>
              </a:rPr>
              <a:t>(e.g., paraphrasing) or </a:t>
            </a:r>
            <a:r>
              <a:rPr lang="en-US" sz="1600" b="1" dirty="0">
                <a:latin typeface="Calibri" panose="020F0502020204030204" pitchFamily="34" charset="0"/>
                <a:cs typeface="Calibri" panose="020F0502020204030204" pitchFamily="34" charset="0"/>
              </a:rPr>
              <a:t>are ineffective </a:t>
            </a:r>
            <a:r>
              <a:rPr lang="en-US" sz="1600" dirty="0">
                <a:latin typeface="Calibri" panose="020F0502020204030204" pitchFamily="34" charset="0"/>
                <a:cs typeface="Calibri" panose="020F0502020204030204" pitchFamily="34" charset="0"/>
              </a:rPr>
              <a:t>(e.g., retokenization, sandwich prevention, data prompt isolation, and instructional prevention).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Second, among all detection-based defenses, </a:t>
            </a:r>
            <a:r>
              <a:rPr lang="en-US" sz="1600" b="1" dirty="0">
                <a:latin typeface="Calibri" panose="020F0502020204030204" pitchFamily="34" charset="0"/>
                <a:cs typeface="Calibri" panose="020F0502020204030204" pitchFamily="34" charset="0"/>
              </a:rPr>
              <a:t>proactive detection is the most effective </a:t>
            </a:r>
            <a:r>
              <a:rPr lang="en-US" sz="1600" dirty="0">
                <a:latin typeface="Calibri" panose="020F0502020204030204" pitchFamily="34" charset="0"/>
                <a:cs typeface="Calibri" panose="020F0502020204030204" pitchFamily="34" charset="0"/>
              </a:rPr>
              <a:t>method and it has almost </a:t>
            </a:r>
            <a:r>
              <a:rPr lang="en-US" sz="1600" b="1" dirty="0">
                <a:latin typeface="Calibri" panose="020F0502020204030204" pitchFamily="34" charset="0"/>
                <a:cs typeface="Calibri" panose="020F0502020204030204" pitchFamily="34" charset="0"/>
              </a:rPr>
              <a:t>no utility loss</a:t>
            </a:r>
            <a:r>
              <a:rPr lang="en-US" sz="1600" dirty="0">
                <a:latin typeface="Calibri" panose="020F0502020204030204" pitchFamily="34" charset="0"/>
                <a:cs typeface="Calibri" panose="020F0502020204030204" pitchFamily="34" charset="0"/>
              </a:rPr>
              <a:t>. The rest of the detection-based defenses either suffer from utility loss or fail to defend against attacks.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In addition, though proactive detection is effective, it requires the application to </a:t>
            </a:r>
            <a:r>
              <a:rPr lang="en-US" sz="1600" b="1" dirty="0">
                <a:latin typeface="Calibri" panose="020F0502020204030204" pitchFamily="34" charset="0"/>
                <a:cs typeface="Calibri" panose="020F0502020204030204" pitchFamily="34" charset="0"/>
              </a:rPr>
              <a:t>query the LLM twice</a:t>
            </a:r>
            <a:r>
              <a:rPr lang="en-US" sz="1600" dirty="0">
                <a:latin typeface="Calibri" panose="020F0502020204030204" pitchFamily="34" charset="0"/>
                <a:cs typeface="Calibri" panose="020F0502020204030204" pitchFamily="34" charset="0"/>
              </a:rPr>
              <a:t>, which doubles the computation, communication, and economic cost.</a:t>
            </a:r>
          </a:p>
        </p:txBody>
      </p:sp>
      <p:sp>
        <p:nvSpPr>
          <p:cNvPr id="6" name="Rectangle 5">
            <a:extLst>
              <a:ext uri="{FF2B5EF4-FFF2-40B4-BE49-F238E27FC236}">
                <a16:creationId xmlns:a16="http://schemas.microsoft.com/office/drawing/2014/main" id="{9C47E041-B7D7-087B-569D-A471BA63FAE6}"/>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06E94F6-7A68-52FC-8E4F-CAF1E129175D}"/>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Yupei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Yuqi</a:t>
            </a:r>
            <a:r>
              <a:rPr lang="en-US" sz="1100" dirty="0">
                <a:latin typeface="Calibri" panose="020F0502020204030204" pitchFamily="34" charset="0"/>
                <a:cs typeface="Calibri" panose="020F0502020204030204" pitchFamily="34" charset="0"/>
              </a:rPr>
              <a:t> Jia, </a:t>
            </a:r>
            <a:r>
              <a:rPr lang="en-US" sz="1100" dirty="0" err="1">
                <a:latin typeface="Calibri" panose="020F0502020204030204" pitchFamily="34" charset="0"/>
                <a:cs typeface="Calibri" panose="020F0502020204030204" pitchFamily="34" charset="0"/>
              </a:rPr>
              <a:t>Runpeng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Geng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Jinyuan</a:t>
            </a:r>
            <a:r>
              <a:rPr lang="en-US" sz="1100" dirty="0">
                <a:latin typeface="Calibri" panose="020F0502020204030204" pitchFamily="34" charset="0"/>
                <a:cs typeface="Calibri" panose="020F0502020204030204" pitchFamily="34" charset="0"/>
              </a:rPr>
              <a:t> Jia, and Neil </a:t>
            </a:r>
            <a:r>
              <a:rPr lang="en-US" sz="1100" dirty="0" err="1">
                <a:latin typeface="Calibri" panose="020F0502020204030204" pitchFamily="34" charset="0"/>
                <a:cs typeface="Calibri" panose="020F0502020204030204" pitchFamily="34" charset="0"/>
              </a:rPr>
              <a:t>Zhenqiang</a:t>
            </a:r>
            <a:r>
              <a:rPr lang="en-US" sz="1100" dirty="0">
                <a:latin typeface="Calibri" panose="020F0502020204030204" pitchFamily="34" charset="0"/>
                <a:cs typeface="Calibri" panose="020F0502020204030204" pitchFamily="34" charset="0"/>
              </a:rPr>
              <a:t> Gong. "</a:t>
            </a:r>
            <a:r>
              <a:rPr lang="en-US" sz="1100" b="1" dirty="0">
                <a:latin typeface="Calibri" panose="020F0502020204030204" pitchFamily="34" charset="0"/>
                <a:cs typeface="Calibri" panose="020F0502020204030204" pitchFamily="34" charset="0"/>
              </a:rPr>
              <a:t>Prompt injection attacks and defenses in </a:t>
            </a:r>
            <a:r>
              <a:rPr lang="en-US" sz="1100" b="1" dirty="0" err="1">
                <a:latin typeface="Calibri" panose="020F0502020204030204" pitchFamily="34" charset="0"/>
                <a:cs typeface="Calibri" panose="020F0502020204030204" pitchFamily="34" charset="0"/>
              </a:rPr>
              <a:t>llm</a:t>
            </a:r>
            <a:r>
              <a:rPr lang="en-US" sz="1100" b="1" dirty="0">
                <a:latin typeface="Calibri" panose="020F0502020204030204" pitchFamily="34" charset="0"/>
                <a:cs typeface="Calibri" panose="020F0502020204030204" pitchFamily="34" charset="0"/>
              </a:rPr>
              <a:t>-integrated applications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arXiv:2310.12815 (2023). </a:t>
            </a:r>
          </a:p>
        </p:txBody>
      </p:sp>
      <p:sp>
        <p:nvSpPr>
          <p:cNvPr id="9" name="TextBox 8">
            <a:extLst>
              <a:ext uri="{FF2B5EF4-FFF2-40B4-BE49-F238E27FC236}">
                <a16:creationId xmlns:a16="http://schemas.microsoft.com/office/drawing/2014/main" id="{45BD2D9A-103C-F1AD-CBC2-46AD8E307BFB}"/>
              </a:ext>
            </a:extLst>
          </p:cNvPr>
          <p:cNvSpPr txBox="1"/>
          <p:nvPr/>
        </p:nvSpPr>
        <p:spPr>
          <a:xfrm>
            <a:off x="180472" y="204648"/>
            <a:ext cx="11387413"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Prompt Injection Attacks and Defenses in LLM-Integrated Applications</a:t>
            </a:r>
          </a:p>
        </p:txBody>
      </p:sp>
    </p:spTree>
    <p:extLst>
      <p:ext uri="{BB962C8B-B14F-4D97-AF65-F5344CB8AC3E}">
        <p14:creationId xmlns:p14="http://schemas.microsoft.com/office/powerpoint/2010/main" val="4057824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0D444-C129-3244-FB69-1752D3B9D382}"/>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FEEA5D4E-6654-F741-B16C-D1FAEF6B4479}"/>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4DF0698D-70F6-CA45-10B4-28BF0804BBE7}"/>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12</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33C0BD54-1FCC-8147-2E10-716E6C6EACE6}"/>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A8530C49-5335-AAF3-BA79-7CC03B622640}"/>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7343089-EFDB-C975-8122-ACC1B1C3A463}"/>
              </a:ext>
            </a:extLst>
          </p:cNvPr>
          <p:cNvSpPr txBox="1"/>
          <p:nvPr/>
        </p:nvSpPr>
        <p:spPr>
          <a:xfrm>
            <a:off x="180473" y="204649"/>
            <a:ext cx="11516722"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Can Sensitive Information Be Deleted From LLMs? Objectives For Defending Against Extraction Attacks</a:t>
            </a:r>
          </a:p>
        </p:txBody>
      </p:sp>
      <p:sp>
        <p:nvSpPr>
          <p:cNvPr id="3" name="TextBox 2">
            <a:extLst>
              <a:ext uri="{FF2B5EF4-FFF2-40B4-BE49-F238E27FC236}">
                <a16:creationId xmlns:a16="http://schemas.microsoft.com/office/drawing/2014/main" id="{154DBD16-AB39-D28A-BC07-591994921E8B}"/>
              </a:ext>
            </a:extLst>
          </p:cNvPr>
          <p:cNvSpPr txBox="1"/>
          <p:nvPr/>
        </p:nvSpPr>
        <p:spPr>
          <a:xfrm>
            <a:off x="180473" y="850900"/>
            <a:ext cx="7977255" cy="4893647"/>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Problem scope:</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LLMs are prone to </a:t>
            </a:r>
            <a:r>
              <a:rPr lang="en-US" sz="1600" b="1" dirty="0">
                <a:latin typeface="Calibri" panose="020F0502020204030204" pitchFamily="34" charset="0"/>
                <a:cs typeface="Calibri" panose="020F0502020204030204" pitchFamily="34" charset="0"/>
              </a:rPr>
              <a:t>data extraction attacks </a:t>
            </a:r>
            <a:r>
              <a:rPr lang="en-US" sz="1600" dirty="0">
                <a:latin typeface="Calibri" panose="020F0502020204030204" pitchFamily="34" charset="0"/>
                <a:cs typeface="Calibri" panose="020F0502020204030204" pitchFamily="34" charset="0"/>
              </a:rPr>
              <a:t>when </a:t>
            </a:r>
            <a:r>
              <a:rPr lang="en-US" sz="1600" b="1" dirty="0">
                <a:latin typeface="Calibri" panose="020F0502020204030204" pitchFamily="34" charset="0"/>
                <a:cs typeface="Calibri" panose="020F0502020204030204" pitchFamily="34" charset="0"/>
              </a:rPr>
              <a:t>weights can elicit sensitive info</a:t>
            </a:r>
            <a:r>
              <a:rPr lang="en-US" sz="1600" dirty="0">
                <a:latin typeface="Calibri" panose="020F0502020204030204" pitchFamily="34" charset="0"/>
                <a:cs typeface="Calibri" panose="020F0502020204030204" pitchFamily="34" charset="0"/>
              </a:rPr>
              <a:t>, especially if they can memorize things in the past, making LLMs untrustworthy occasionally.</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To mitigate these safety and informational issues, studying the task of </a:t>
            </a:r>
            <a:r>
              <a:rPr lang="en-US" sz="1600" b="1" dirty="0">
                <a:latin typeface="Calibri" panose="020F0502020204030204" pitchFamily="34" charset="0"/>
                <a:cs typeface="Calibri" panose="020F0502020204030204" pitchFamily="34" charset="0"/>
              </a:rPr>
              <a:t>deleting sensitive information directly from model weights </a:t>
            </a:r>
            <a:r>
              <a:rPr lang="en-US" sz="1600" dirty="0">
                <a:latin typeface="Calibri" panose="020F0502020204030204" pitchFamily="34" charset="0"/>
                <a:cs typeface="Calibri" panose="020F0502020204030204" pitchFamily="34" charset="0"/>
              </a:rPr>
              <a:t>is needed. Because </a:t>
            </a:r>
          </a:p>
          <a:p>
            <a:pPr marL="800100" lvl="1" indent="-342900">
              <a:spcAft>
                <a:spcPts val="600"/>
              </a:spcAft>
              <a:buFont typeface="+mj-lt"/>
              <a:buAutoNum type="arabicParenR"/>
            </a:pPr>
            <a:r>
              <a:rPr lang="en-US" sz="1600" dirty="0">
                <a:latin typeface="Calibri" panose="020F0502020204030204" pitchFamily="34" charset="0"/>
                <a:cs typeface="Calibri" panose="020F0502020204030204" pitchFamily="34" charset="0"/>
              </a:rPr>
              <a:t>This approach should guarantee that particular deleted information is never extracted by future prompt attacks.</a:t>
            </a:r>
          </a:p>
          <a:p>
            <a:pPr marL="800100" lvl="1" indent="-342900">
              <a:spcAft>
                <a:spcPts val="600"/>
              </a:spcAft>
              <a:buFont typeface="+mj-lt"/>
              <a:buAutoNum type="arabicParenR"/>
            </a:pPr>
            <a:r>
              <a:rPr lang="en-US" sz="1600" dirty="0">
                <a:latin typeface="Calibri" panose="020F0502020204030204" pitchFamily="34" charset="0"/>
                <a:cs typeface="Calibri" panose="020F0502020204030204" pitchFamily="34" charset="0"/>
              </a:rPr>
              <a:t>It should protect against </a:t>
            </a:r>
            <a:r>
              <a:rPr lang="en-US" sz="1600" b="1" dirty="0">
                <a:latin typeface="Calibri" panose="020F0502020204030204" pitchFamily="34" charset="0"/>
                <a:cs typeface="Calibri" panose="020F0502020204030204" pitchFamily="34" charset="0"/>
              </a:rPr>
              <a:t>white-box </a:t>
            </a:r>
            <a:r>
              <a:rPr lang="en-US" sz="1600" dirty="0">
                <a:latin typeface="Calibri" panose="020F0502020204030204" pitchFamily="34" charset="0"/>
                <a:cs typeface="Calibri" panose="020F0502020204030204" pitchFamily="34" charset="0"/>
              </a:rPr>
              <a:t>attacks, which is necessary for making claims about safety/privacy in a setting where publicly available model weights could be used to elicit sensitive information.</a:t>
            </a:r>
          </a:p>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Challenges regarding weight editing:</a:t>
            </a:r>
          </a:p>
          <a:p>
            <a:pPr marL="800100" lvl="1" indent="-342900">
              <a:spcAft>
                <a:spcPts val="600"/>
              </a:spcAft>
              <a:buFont typeface="+mj-lt"/>
              <a:buAutoNum type="arabicParenR"/>
            </a:pPr>
            <a:r>
              <a:rPr lang="en-US" sz="1600" dirty="0">
                <a:latin typeface="Calibri" panose="020F0502020204030204" pitchFamily="34" charset="0"/>
                <a:cs typeface="Calibri" panose="020F0502020204030204" pitchFamily="34" charset="0"/>
              </a:rPr>
              <a:t>Traces of deleted information can be found in intermediate model hidden states.</a:t>
            </a:r>
          </a:p>
          <a:p>
            <a:pPr marL="800100" lvl="1" indent="-342900">
              <a:spcAft>
                <a:spcPts val="600"/>
              </a:spcAft>
              <a:buFont typeface="+mj-lt"/>
              <a:buAutoNum type="arabicParenR"/>
            </a:pPr>
            <a:r>
              <a:rPr lang="en-US" sz="1600" dirty="0">
                <a:latin typeface="Calibri" panose="020F0502020204030204" pitchFamily="34" charset="0"/>
                <a:cs typeface="Calibri" panose="020F0502020204030204" pitchFamily="34" charset="0"/>
              </a:rPr>
              <a:t>Applying an editing method for one question may not delete information across rephrased versions of the question.</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Reinforcement learning from human or AI feedback, known as RLHF or RLAIF is currently the dominant approach.</a:t>
            </a:r>
          </a:p>
        </p:txBody>
      </p:sp>
      <p:sp>
        <p:nvSpPr>
          <p:cNvPr id="6" name="Rectangle 5">
            <a:extLst>
              <a:ext uri="{FF2B5EF4-FFF2-40B4-BE49-F238E27FC236}">
                <a16:creationId xmlns:a16="http://schemas.microsoft.com/office/drawing/2014/main" id="{0581D528-35DE-C73E-39A8-833C8B2D3700}"/>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D70A8D1-7BA6-743F-0F3A-C86187F48C69}"/>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Patil, </a:t>
            </a:r>
            <a:r>
              <a:rPr lang="en-US" sz="1100" dirty="0" err="1">
                <a:latin typeface="Calibri" panose="020F0502020204030204" pitchFamily="34" charset="0"/>
                <a:cs typeface="Calibri" panose="020F0502020204030204" pitchFamily="34" charset="0"/>
              </a:rPr>
              <a:t>Vaidehi</a:t>
            </a:r>
            <a:r>
              <a:rPr lang="en-US" sz="1100" dirty="0">
                <a:latin typeface="Calibri" panose="020F0502020204030204" pitchFamily="34" charset="0"/>
                <a:cs typeface="Calibri" panose="020F0502020204030204" pitchFamily="34" charset="0"/>
              </a:rPr>
              <a:t>, Peter </a:t>
            </a:r>
            <a:r>
              <a:rPr lang="en-US" sz="1100" dirty="0" err="1">
                <a:latin typeface="Calibri" panose="020F0502020204030204" pitchFamily="34" charset="0"/>
                <a:cs typeface="Calibri" panose="020F0502020204030204" pitchFamily="34" charset="0"/>
              </a:rPr>
              <a:t>Hase</a:t>
            </a:r>
            <a:r>
              <a:rPr lang="en-US" sz="1100" dirty="0">
                <a:latin typeface="Calibri" panose="020F0502020204030204" pitchFamily="34" charset="0"/>
                <a:cs typeface="Calibri" panose="020F0502020204030204" pitchFamily="34" charset="0"/>
              </a:rPr>
              <a:t>, and Mohit Bansal. "</a:t>
            </a:r>
            <a:r>
              <a:rPr lang="en-US" sz="1100" b="1" dirty="0">
                <a:latin typeface="Calibri" panose="020F0502020204030204" pitchFamily="34" charset="0"/>
                <a:cs typeface="Calibri" panose="020F0502020204030204" pitchFamily="34" charset="0"/>
              </a:rPr>
              <a:t>Can sensitive information be deleted from </a:t>
            </a:r>
            <a:r>
              <a:rPr lang="en-US" sz="1100" b="1" dirty="0" err="1">
                <a:latin typeface="Calibri" panose="020F0502020204030204" pitchFamily="34" charset="0"/>
                <a:cs typeface="Calibri" panose="020F0502020204030204" pitchFamily="34" charset="0"/>
              </a:rPr>
              <a:t>llms</a:t>
            </a:r>
            <a:r>
              <a:rPr lang="en-US" sz="1100" b="1" dirty="0">
                <a:latin typeface="Calibri" panose="020F0502020204030204" pitchFamily="34" charset="0"/>
                <a:cs typeface="Calibri" panose="020F0502020204030204" pitchFamily="34" charset="0"/>
              </a:rPr>
              <a:t>? objectives for defending against extraction attacks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arXiv:2309.17410 (2023).</a:t>
            </a:r>
          </a:p>
        </p:txBody>
      </p:sp>
      <p:pic>
        <p:nvPicPr>
          <p:cNvPr id="11" name="Picture 10" descr="A diagram of a language model&#10;&#10;Description automatically generated">
            <a:extLst>
              <a:ext uri="{FF2B5EF4-FFF2-40B4-BE49-F238E27FC236}">
                <a16:creationId xmlns:a16="http://schemas.microsoft.com/office/drawing/2014/main" id="{BED2D191-5A07-2B33-CEDC-C15125C680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06451" y="889510"/>
            <a:ext cx="3756353" cy="5195475"/>
          </a:xfrm>
          <a:prstGeom prst="rect">
            <a:avLst/>
          </a:prstGeom>
        </p:spPr>
      </p:pic>
    </p:spTree>
    <p:extLst>
      <p:ext uri="{BB962C8B-B14F-4D97-AF65-F5344CB8AC3E}">
        <p14:creationId xmlns:p14="http://schemas.microsoft.com/office/powerpoint/2010/main" val="3957606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7769C-1DFD-D020-7B6C-5B012A384CB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72B0C96B-51A1-15C7-259A-91E237E11D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0D29EE44-94E7-5D52-2512-295E0BD35E40}"/>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13</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4633460-04E9-4ECA-A3DB-F78F3D424A6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0A55233-8F1D-37E3-B8B9-86E0DF4532D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34E51130-DF97-0103-870C-BE9C8A591931}"/>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90F7E80-F6D7-A875-3BC2-E1FD5AA43506}"/>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Patil, </a:t>
            </a:r>
            <a:r>
              <a:rPr lang="en-US" sz="1100" dirty="0" err="1">
                <a:latin typeface="Calibri" panose="020F0502020204030204" pitchFamily="34" charset="0"/>
                <a:cs typeface="Calibri" panose="020F0502020204030204" pitchFamily="34" charset="0"/>
              </a:rPr>
              <a:t>Vaidehi</a:t>
            </a:r>
            <a:r>
              <a:rPr lang="en-US" sz="1100" dirty="0">
                <a:latin typeface="Calibri" panose="020F0502020204030204" pitchFamily="34" charset="0"/>
                <a:cs typeface="Calibri" panose="020F0502020204030204" pitchFamily="34" charset="0"/>
              </a:rPr>
              <a:t>, Peter </a:t>
            </a:r>
            <a:r>
              <a:rPr lang="en-US" sz="1100" dirty="0" err="1">
                <a:latin typeface="Calibri" panose="020F0502020204030204" pitchFamily="34" charset="0"/>
                <a:cs typeface="Calibri" panose="020F0502020204030204" pitchFamily="34" charset="0"/>
              </a:rPr>
              <a:t>Hase</a:t>
            </a:r>
            <a:r>
              <a:rPr lang="en-US" sz="1100" dirty="0">
                <a:latin typeface="Calibri" panose="020F0502020204030204" pitchFamily="34" charset="0"/>
                <a:cs typeface="Calibri" panose="020F0502020204030204" pitchFamily="34" charset="0"/>
              </a:rPr>
              <a:t>, and Mohit Bansal. "</a:t>
            </a:r>
            <a:r>
              <a:rPr lang="en-US" sz="1100" b="1" dirty="0">
                <a:latin typeface="Calibri" panose="020F0502020204030204" pitchFamily="34" charset="0"/>
                <a:cs typeface="Calibri" panose="020F0502020204030204" pitchFamily="34" charset="0"/>
              </a:rPr>
              <a:t>Can sensitive information be deleted from </a:t>
            </a:r>
            <a:r>
              <a:rPr lang="en-US" sz="1100" b="1" dirty="0" err="1">
                <a:latin typeface="Calibri" panose="020F0502020204030204" pitchFamily="34" charset="0"/>
                <a:cs typeface="Calibri" panose="020F0502020204030204" pitchFamily="34" charset="0"/>
              </a:rPr>
              <a:t>llms</a:t>
            </a:r>
            <a:r>
              <a:rPr lang="en-US" sz="1100" b="1" dirty="0">
                <a:latin typeface="Calibri" panose="020F0502020204030204" pitchFamily="34" charset="0"/>
                <a:cs typeface="Calibri" panose="020F0502020204030204" pitchFamily="34" charset="0"/>
              </a:rPr>
              <a:t>? objectives for defending against extraction attacks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arXiv:2309.17410 (2023).</a:t>
            </a:r>
          </a:p>
        </p:txBody>
      </p:sp>
      <p:sp>
        <p:nvSpPr>
          <p:cNvPr id="9" name="TextBox 8">
            <a:extLst>
              <a:ext uri="{FF2B5EF4-FFF2-40B4-BE49-F238E27FC236}">
                <a16:creationId xmlns:a16="http://schemas.microsoft.com/office/drawing/2014/main" id="{2CC51E7D-9097-15E8-098D-7E66BB7CE7CA}"/>
              </a:ext>
            </a:extLst>
          </p:cNvPr>
          <p:cNvSpPr txBox="1"/>
          <p:nvPr/>
        </p:nvSpPr>
        <p:spPr>
          <a:xfrm>
            <a:off x="180473" y="204649"/>
            <a:ext cx="11516722"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Can Sensitive Information Be Deleted From LLMs? Objectives For Defending Against Extraction Attacks</a:t>
            </a:r>
          </a:p>
        </p:txBody>
      </p:sp>
      <p:pic>
        <p:nvPicPr>
          <p:cNvPr id="14" name="Picture 13" descr="A screenshot of a computer&#10;&#10;Description automatically generated">
            <a:extLst>
              <a:ext uri="{FF2B5EF4-FFF2-40B4-BE49-F238E27FC236}">
                <a16:creationId xmlns:a16="http://schemas.microsoft.com/office/drawing/2014/main" id="{9F8BA424-419E-1A78-070F-2738831D1BAE}"/>
              </a:ext>
            </a:extLst>
          </p:cNvPr>
          <p:cNvPicPr>
            <a:picLocks noChangeAspect="1"/>
          </p:cNvPicPr>
          <p:nvPr/>
        </p:nvPicPr>
        <p:blipFill rotWithShape="1">
          <a:blip r:embed="rId4">
            <a:extLst>
              <a:ext uri="{28A0092B-C50C-407E-A947-70E740481C1C}">
                <a14:useLocalDpi xmlns:a14="http://schemas.microsoft.com/office/drawing/2010/main" val="0"/>
              </a:ext>
            </a:extLst>
          </a:blip>
          <a:srcRect b="36948"/>
          <a:stretch/>
        </p:blipFill>
        <p:spPr>
          <a:xfrm>
            <a:off x="276581" y="1105008"/>
            <a:ext cx="11638835" cy="3585122"/>
          </a:xfrm>
          <a:prstGeom prst="rect">
            <a:avLst/>
          </a:prstGeom>
        </p:spPr>
      </p:pic>
      <p:pic>
        <p:nvPicPr>
          <p:cNvPr id="2" name="Picture 1" descr="A screenshot of a computer&#10;&#10;Description automatically generated">
            <a:extLst>
              <a:ext uri="{FF2B5EF4-FFF2-40B4-BE49-F238E27FC236}">
                <a16:creationId xmlns:a16="http://schemas.microsoft.com/office/drawing/2014/main" id="{D02D3FE4-A7E3-E719-301C-56D845E58FAF}"/>
              </a:ext>
            </a:extLst>
          </p:cNvPr>
          <p:cNvPicPr>
            <a:picLocks noChangeAspect="1"/>
          </p:cNvPicPr>
          <p:nvPr/>
        </p:nvPicPr>
        <p:blipFill rotWithShape="1">
          <a:blip r:embed="rId4">
            <a:extLst>
              <a:ext uri="{28A0092B-C50C-407E-A947-70E740481C1C}">
                <a14:useLocalDpi xmlns:a14="http://schemas.microsoft.com/office/drawing/2010/main" val="0"/>
              </a:ext>
            </a:extLst>
          </a:blip>
          <a:srcRect t="66180"/>
          <a:stretch/>
        </p:blipFill>
        <p:spPr>
          <a:xfrm>
            <a:off x="2814144" y="4944237"/>
            <a:ext cx="6563711" cy="1084475"/>
          </a:xfrm>
          <a:prstGeom prst="rect">
            <a:avLst/>
          </a:prstGeom>
        </p:spPr>
      </p:pic>
    </p:spTree>
    <p:extLst>
      <p:ext uri="{BB962C8B-B14F-4D97-AF65-F5344CB8AC3E}">
        <p14:creationId xmlns:p14="http://schemas.microsoft.com/office/powerpoint/2010/main" val="1724869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7769C-1DFD-D020-7B6C-5B012A384CB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72B0C96B-51A1-15C7-259A-91E237E11D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0D29EE44-94E7-5D52-2512-295E0BD35E40}"/>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14</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4633460-04E9-4ECA-A3DB-F78F3D424A6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0A55233-8F1D-37E3-B8B9-86E0DF4532D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81875D5-67C3-48FB-A172-EB26B326A275}"/>
              </a:ext>
            </a:extLst>
          </p:cNvPr>
          <p:cNvSpPr txBox="1"/>
          <p:nvPr/>
        </p:nvSpPr>
        <p:spPr>
          <a:xfrm>
            <a:off x="171408" y="845012"/>
            <a:ext cx="11831054" cy="2123658"/>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White Box Attack: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By projecting </a:t>
            </a:r>
            <a:r>
              <a:rPr lang="en-US" sz="1600" b="1" dirty="0">
                <a:latin typeface="Calibri" panose="020F0502020204030204" pitchFamily="34" charset="0"/>
                <a:cs typeface="Calibri" panose="020F0502020204030204" pitchFamily="34" charset="0"/>
              </a:rPr>
              <a:t>intermediate hidden states </a:t>
            </a:r>
            <a:r>
              <a:rPr lang="en-US" sz="1600" dirty="0">
                <a:latin typeface="Calibri" panose="020F0502020204030204" pitchFamily="34" charset="0"/>
                <a:cs typeface="Calibri" panose="020F0502020204030204" pitchFamily="34" charset="0"/>
              </a:rPr>
              <a:t>onto the model </a:t>
            </a:r>
            <a:r>
              <a:rPr lang="en-US" sz="1600" b="1" dirty="0">
                <a:latin typeface="Calibri" panose="020F0502020204030204" pitchFamily="34" charset="0"/>
                <a:cs typeface="Calibri" panose="020F0502020204030204" pitchFamily="34" charset="0"/>
              </a:rPr>
              <a:t>vocabulary embeddings</a:t>
            </a:r>
            <a:r>
              <a:rPr lang="en-US" sz="1600" dirty="0">
                <a:latin typeface="Calibri" panose="020F0502020204030204" pitchFamily="34" charset="0"/>
                <a:cs typeface="Calibri" panose="020F0502020204030204" pitchFamily="34" charset="0"/>
              </a:rPr>
              <a:t>, people can </a:t>
            </a:r>
            <a:r>
              <a:rPr lang="en-US" sz="1600" b="1" dirty="0">
                <a:latin typeface="Calibri" panose="020F0502020204030204" pitchFamily="34" charset="0"/>
                <a:cs typeface="Calibri" panose="020F0502020204030204" pitchFamily="34" charset="0"/>
              </a:rPr>
              <a:t>extract model knowledge </a:t>
            </a:r>
            <a:r>
              <a:rPr lang="en-US" sz="1600" dirty="0">
                <a:latin typeface="Calibri" panose="020F0502020204030204" pitchFamily="34" charset="0"/>
                <a:cs typeface="Calibri" panose="020F0502020204030204" pitchFamily="34" charset="0"/>
              </a:rPr>
              <a:t>from these hidden states even when the model has been edited to assign zero probability to the knowledge.</a:t>
            </a:r>
          </a:p>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Black Box Attack: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A simple but effective automated input rephrasing attack.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While </a:t>
            </a:r>
            <a:r>
              <a:rPr lang="en-US" sz="1600" b="1" dirty="0">
                <a:latin typeface="Calibri" panose="020F0502020204030204" pitchFamily="34" charset="0"/>
                <a:cs typeface="Calibri" panose="020F0502020204030204" pitchFamily="34" charset="0"/>
              </a:rPr>
              <a:t>model editing </a:t>
            </a:r>
            <a:r>
              <a:rPr lang="en-US" sz="1600" dirty="0">
                <a:latin typeface="Calibri" panose="020F0502020204030204" pitchFamily="34" charset="0"/>
                <a:cs typeface="Calibri" panose="020F0502020204030204" pitchFamily="34" charset="0"/>
              </a:rPr>
              <a:t>methods can remove target information across almost all paraphrases of a prompt, their non-zero error rate is exploited by sampling model outputs for different paraphrases that are automatically generated from a paraphrasing model.</a:t>
            </a: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FB31879D-BCF4-4F77-8346-338964EEF418}"/>
                  </a:ext>
                </a:extLst>
              </p:cNvPr>
              <p:cNvSpPr txBox="1"/>
              <p:nvPr/>
            </p:nvSpPr>
            <p:spPr>
              <a:xfrm>
                <a:off x="189538" y="3024307"/>
                <a:ext cx="11812924" cy="2446824"/>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Defenses:</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The </a:t>
                </a:r>
                <a:r>
                  <a:rPr lang="en-US" sz="1600" b="1" dirty="0">
                    <a:latin typeface="Calibri" panose="020F0502020204030204" pitchFamily="34" charset="0"/>
                    <a:cs typeface="Calibri" panose="020F0502020204030204" pitchFamily="34" charset="0"/>
                  </a:rPr>
                  <a:t>Empty Response </a:t>
                </a:r>
                <a:r>
                  <a:rPr lang="en-US" sz="1600" dirty="0">
                    <a:latin typeface="Calibri" panose="020F0502020204030204" pitchFamily="34" charset="0"/>
                    <a:cs typeface="Calibri" panose="020F0502020204030204" pitchFamily="34" charset="0"/>
                  </a:rPr>
                  <a:t>Defense. </a:t>
                </a:r>
              </a:p>
              <a:p>
                <a:pPr marL="742950" lvl="1"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This defense employs the basic strategy of optimizing a model to </a:t>
                </a:r>
                <a:r>
                  <a:rPr lang="en-US" sz="1600" b="1" dirty="0">
                    <a:latin typeface="Calibri" panose="020F0502020204030204" pitchFamily="34" charset="0"/>
                    <a:cs typeface="Calibri" panose="020F0502020204030204" pitchFamily="34" charset="0"/>
                  </a:rPr>
                  <a:t>output something not contain sensitive information</a:t>
                </a:r>
                <a:r>
                  <a:rPr lang="en-US" sz="1600" dirty="0">
                    <a:latin typeface="Calibri" panose="020F0502020204030204" pitchFamily="34" charset="0"/>
                    <a:cs typeface="Calibri" panose="020F0502020204030204" pitchFamily="34" charset="0"/>
                  </a:rPr>
                  <a:t>, which is the strategy behind using RLHF to prevent models from generating sensitive information.</a:t>
                </a:r>
              </a:p>
              <a:p>
                <a:pPr marL="285750" indent="-285750">
                  <a:spcAft>
                    <a:spcPts val="600"/>
                  </a:spcAft>
                  <a:buFont typeface="Arial" panose="020B0604020202020204" pitchFamily="34" charset="0"/>
                  <a:buChar char="•"/>
                </a:pPr>
                <a:r>
                  <a:rPr lang="en-US" sz="1600" b="1" dirty="0">
                    <a:latin typeface="Calibri" panose="020F0502020204030204" pitchFamily="34" charset="0"/>
                    <a:cs typeface="Calibri" panose="020F0502020204030204" pitchFamily="34" charset="0"/>
                  </a:rPr>
                  <a:t>Head Projection </a:t>
                </a:r>
                <a:r>
                  <a:rPr lang="en-US" sz="1600" dirty="0">
                    <a:latin typeface="Calibri" panose="020F0502020204030204" pitchFamily="34" charset="0"/>
                    <a:cs typeface="Calibri" panose="020F0502020204030204" pitchFamily="34" charset="0"/>
                  </a:rPr>
                  <a:t>Defense. </a:t>
                </a:r>
              </a:p>
              <a:p>
                <a:pPr marL="742950" lvl="1"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An objective that is directly designed to protect against the </a:t>
                </a:r>
                <a:r>
                  <a:rPr lang="en-US" sz="1600" b="1" dirty="0">
                    <a:latin typeface="Calibri" panose="020F0502020204030204" pitchFamily="34" charset="0"/>
                    <a:cs typeface="Calibri" panose="020F0502020204030204" pitchFamily="34" charset="0"/>
                  </a:rPr>
                  <a:t>Head Projection attack</a:t>
                </a:r>
                <a:r>
                  <a:rPr lang="en-US" sz="1600" dirty="0">
                    <a:latin typeface="Calibri" panose="020F0502020204030204" pitchFamily="34" charset="0"/>
                    <a:cs typeface="Calibri" panose="020F0502020204030204" pitchFamily="34" charset="0"/>
                  </a:rPr>
                  <a:t>. </a:t>
                </a:r>
              </a:p>
              <a:p>
                <a:pPr marL="742950" lvl="1"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The goal is to prevent the deleted answer from appearing in the top-</a:t>
                </a:r>
                <a14:m>
                  <m:oMath xmlns:m="http://schemas.openxmlformats.org/officeDocument/2006/math">
                    <m:r>
                      <a:rPr lang="en-US" sz="1600" i="1" dirty="0" smtClean="0">
                        <a:latin typeface="Cambria Math" panose="02040503050406030204" pitchFamily="18" charset="0"/>
                        <a:cs typeface="Calibri" panose="020F0502020204030204" pitchFamily="34" charset="0"/>
                      </a:rPr>
                      <m:t>𝑘</m:t>
                    </m:r>
                    <m:r>
                      <a:rPr lang="en-US" sz="1600" i="1" dirty="0" smtClean="0">
                        <a:latin typeface="Cambria Math" panose="02040503050406030204" pitchFamily="18" charset="0"/>
                        <a:cs typeface="Calibri" panose="020F0502020204030204" pitchFamily="34" charset="0"/>
                      </a:rPr>
                      <m:t> </m:t>
                    </m:r>
                  </m:oMath>
                </a14:m>
                <a:r>
                  <a:rPr lang="en-US" sz="1600" dirty="0">
                    <a:latin typeface="Calibri" panose="020F0502020204030204" pitchFamily="34" charset="0"/>
                    <a:cs typeface="Calibri" panose="020F0502020204030204" pitchFamily="34" charset="0"/>
                  </a:rPr>
                  <a:t>elements of the logit lens distributions across a set of layers </a:t>
                </a:r>
                <a14:m>
                  <m:oMath xmlns:m="http://schemas.openxmlformats.org/officeDocument/2006/math">
                    <m:r>
                      <a:rPr lang="en-US" sz="1600" i="1" dirty="0" smtClean="0">
                        <a:latin typeface="Cambria Math" panose="02040503050406030204" pitchFamily="18" charset="0"/>
                        <a:cs typeface="Calibri" panose="020F0502020204030204" pitchFamily="34" charset="0"/>
                      </a:rPr>
                      <m:t>𝐿</m:t>
                    </m:r>
                  </m:oMath>
                </a14:m>
                <a:r>
                  <a:rPr lang="en-US" sz="1600" dirty="0">
                    <a:latin typeface="Calibri" panose="020F0502020204030204" pitchFamily="34" charset="0"/>
                    <a:cs typeface="Calibri" panose="020F0502020204030204" pitchFamily="34" charset="0"/>
                  </a:rPr>
                  <a:t>, as well as the predicted distribution at the final layer. </a:t>
                </a:r>
              </a:p>
            </p:txBody>
          </p:sp>
        </mc:Choice>
        <mc:Fallback>
          <p:sp>
            <p:nvSpPr>
              <p:cNvPr id="11" name="TextBox 10">
                <a:extLst>
                  <a:ext uri="{FF2B5EF4-FFF2-40B4-BE49-F238E27FC236}">
                    <a16:creationId xmlns:a16="http://schemas.microsoft.com/office/drawing/2014/main" id="{FB31879D-BCF4-4F77-8346-338964EEF418}"/>
                  </a:ext>
                </a:extLst>
              </p:cNvPr>
              <p:cNvSpPr txBox="1">
                <a:spLocks noRot="1" noChangeAspect="1" noMove="1" noResize="1" noEditPoints="1" noAdjustHandles="1" noChangeArrowheads="1" noChangeShapeType="1" noTextEdit="1"/>
              </p:cNvSpPr>
              <p:nvPr/>
            </p:nvSpPr>
            <p:spPr>
              <a:xfrm>
                <a:off x="189538" y="3024307"/>
                <a:ext cx="11812924" cy="2446824"/>
              </a:xfrm>
              <a:prstGeom prst="rect">
                <a:avLst/>
              </a:prstGeom>
              <a:blipFill>
                <a:blip r:embed="rId4"/>
                <a:stretch>
                  <a:fillRect l="-215" t="-1036" b="-2073"/>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34E51130-DF97-0103-870C-BE9C8A591931}"/>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C90F7E80-F6D7-A875-3BC2-E1FD5AA43506}"/>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Patil, </a:t>
            </a:r>
            <a:r>
              <a:rPr lang="en-US" sz="1100" dirty="0" err="1">
                <a:latin typeface="Calibri" panose="020F0502020204030204" pitchFamily="34" charset="0"/>
                <a:cs typeface="Calibri" panose="020F0502020204030204" pitchFamily="34" charset="0"/>
              </a:rPr>
              <a:t>Vaidehi</a:t>
            </a:r>
            <a:r>
              <a:rPr lang="en-US" sz="1100" dirty="0">
                <a:latin typeface="Calibri" panose="020F0502020204030204" pitchFamily="34" charset="0"/>
                <a:cs typeface="Calibri" panose="020F0502020204030204" pitchFamily="34" charset="0"/>
              </a:rPr>
              <a:t>, Peter </a:t>
            </a:r>
            <a:r>
              <a:rPr lang="en-US" sz="1100" dirty="0" err="1">
                <a:latin typeface="Calibri" panose="020F0502020204030204" pitchFamily="34" charset="0"/>
                <a:cs typeface="Calibri" panose="020F0502020204030204" pitchFamily="34" charset="0"/>
              </a:rPr>
              <a:t>Hase</a:t>
            </a:r>
            <a:r>
              <a:rPr lang="en-US" sz="1100" dirty="0">
                <a:latin typeface="Calibri" panose="020F0502020204030204" pitchFamily="34" charset="0"/>
                <a:cs typeface="Calibri" panose="020F0502020204030204" pitchFamily="34" charset="0"/>
              </a:rPr>
              <a:t>, and Mohit Bansal. "</a:t>
            </a:r>
            <a:r>
              <a:rPr lang="en-US" sz="1100" b="1" dirty="0">
                <a:latin typeface="Calibri" panose="020F0502020204030204" pitchFamily="34" charset="0"/>
                <a:cs typeface="Calibri" panose="020F0502020204030204" pitchFamily="34" charset="0"/>
              </a:rPr>
              <a:t>Can sensitive information be deleted from </a:t>
            </a:r>
            <a:r>
              <a:rPr lang="en-US" sz="1100" b="1" dirty="0" err="1">
                <a:latin typeface="Calibri" panose="020F0502020204030204" pitchFamily="34" charset="0"/>
                <a:cs typeface="Calibri" panose="020F0502020204030204" pitchFamily="34" charset="0"/>
              </a:rPr>
              <a:t>llms</a:t>
            </a:r>
            <a:r>
              <a:rPr lang="en-US" sz="1100" b="1" dirty="0">
                <a:latin typeface="Calibri" panose="020F0502020204030204" pitchFamily="34" charset="0"/>
                <a:cs typeface="Calibri" panose="020F0502020204030204" pitchFamily="34" charset="0"/>
              </a:rPr>
              <a:t>? objectives for defending against extraction attacks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arXiv:2309.17410 (2023).</a:t>
            </a:r>
          </a:p>
        </p:txBody>
      </p:sp>
      <p:sp>
        <p:nvSpPr>
          <p:cNvPr id="9" name="TextBox 8">
            <a:extLst>
              <a:ext uri="{FF2B5EF4-FFF2-40B4-BE49-F238E27FC236}">
                <a16:creationId xmlns:a16="http://schemas.microsoft.com/office/drawing/2014/main" id="{2CC51E7D-9097-15E8-098D-7E66BB7CE7CA}"/>
              </a:ext>
            </a:extLst>
          </p:cNvPr>
          <p:cNvSpPr txBox="1"/>
          <p:nvPr/>
        </p:nvSpPr>
        <p:spPr>
          <a:xfrm>
            <a:off x="180473" y="204649"/>
            <a:ext cx="11516722"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Can Sensitive Information Be Deleted From LLMs? Objectives For Defending Against Extraction Attacks</a:t>
            </a:r>
          </a:p>
        </p:txBody>
      </p:sp>
    </p:spTree>
    <p:extLst>
      <p:ext uri="{BB962C8B-B14F-4D97-AF65-F5344CB8AC3E}">
        <p14:creationId xmlns:p14="http://schemas.microsoft.com/office/powerpoint/2010/main" val="808714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4DB56-8D01-D854-8445-EB386FA39E94}"/>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70AC9742-104B-3678-1298-E8B510E60605}"/>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7F641741-5A48-C725-5876-AAAC29FF4B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15</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ED4136EA-3E36-7BAA-5C7A-9FD83886FA2A}"/>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7A91E41C-5CA3-4B94-A3BC-095526709869}"/>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25DBA56-A7CB-14D1-F9CD-47F346CE7755}"/>
              </a:ext>
            </a:extLst>
          </p:cNvPr>
          <p:cNvSpPr txBox="1"/>
          <p:nvPr/>
        </p:nvSpPr>
        <p:spPr>
          <a:xfrm>
            <a:off x="180472" y="204648"/>
            <a:ext cx="11782331"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Reflection Backdoor: A Natural Backdoor Attack on Deep Neural Networks </a:t>
            </a:r>
            <a:r>
              <a:rPr lang="en-US" altLang="zh-CN" sz="2000" b="1" i="1" dirty="0">
                <a:latin typeface="Calibri" panose="020F0502020204030204" pitchFamily="34" charset="0"/>
                <a:cs typeface="Calibri" panose="020F0502020204030204" pitchFamily="34" charset="0"/>
              </a:rPr>
              <a:t>Link</a:t>
            </a:r>
            <a:endParaRPr lang="en-US" sz="2000" b="1" i="1"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10C12750-A132-3C93-B27A-9ED2EB9E820E}"/>
              </a:ext>
            </a:extLst>
          </p:cNvPr>
          <p:cNvSpPr txBox="1"/>
          <p:nvPr/>
        </p:nvSpPr>
        <p:spPr>
          <a:xfrm>
            <a:off x="180471" y="815061"/>
            <a:ext cx="11831053" cy="1615827"/>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There exist two types of backdoor attacks: </a:t>
            </a:r>
          </a:p>
          <a:p>
            <a:pPr marL="342900" indent="-342900">
              <a:spcAft>
                <a:spcPts val="600"/>
              </a:spcAft>
              <a:buFont typeface="+mj-lt"/>
              <a:buAutoNum type="arabicParenR"/>
            </a:pPr>
            <a:r>
              <a:rPr lang="en-US" sz="1600" b="1" dirty="0">
                <a:latin typeface="Calibri" panose="020F0502020204030204" pitchFamily="34" charset="0"/>
                <a:cs typeface="Calibri" panose="020F0502020204030204" pitchFamily="34" charset="0"/>
              </a:rPr>
              <a:t>Poison-label attack </a:t>
            </a:r>
            <a:r>
              <a:rPr lang="en-US" sz="1600" dirty="0">
                <a:latin typeface="Calibri" panose="020F0502020204030204" pitchFamily="34" charset="0"/>
                <a:cs typeface="Calibri" panose="020F0502020204030204" pitchFamily="34" charset="0"/>
              </a:rPr>
              <a:t>which also modifies the label to the target class. </a:t>
            </a:r>
          </a:p>
          <a:p>
            <a:pPr marL="342900" indent="-342900">
              <a:spcAft>
                <a:spcPts val="600"/>
              </a:spcAft>
              <a:buFont typeface="+mj-lt"/>
              <a:buAutoNum type="arabicParenR"/>
            </a:pPr>
            <a:r>
              <a:rPr lang="en-US" sz="1600" b="1" dirty="0">
                <a:latin typeface="Calibri" panose="020F0502020204030204" pitchFamily="34" charset="0"/>
                <a:cs typeface="Calibri" panose="020F0502020204030204" pitchFamily="34" charset="0"/>
              </a:rPr>
              <a:t>Clean-label attack</a:t>
            </a:r>
            <a:r>
              <a:rPr lang="en-US" sz="1600" dirty="0">
                <a:latin typeface="Calibri" panose="020F0502020204030204" pitchFamily="34" charset="0"/>
                <a:cs typeface="Calibri" panose="020F0502020204030204" pitchFamily="34" charset="0"/>
              </a:rPr>
              <a:t> which does not change the label.</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The modifications made to training data or labels are often suspicious and can be easily detected by simple data filtering or human inspection.</a:t>
            </a:r>
          </a:p>
        </p:txBody>
      </p:sp>
      <p:sp>
        <p:nvSpPr>
          <p:cNvPr id="6" name="Rectangle 5">
            <a:extLst>
              <a:ext uri="{FF2B5EF4-FFF2-40B4-BE49-F238E27FC236}">
                <a16:creationId xmlns:a16="http://schemas.microsoft.com/office/drawing/2014/main" id="{677DEB14-F481-A316-2B4B-65177C95B735}"/>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B60D494-A3A7-7055-24FA-7C7EA71779B6}"/>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Yunfei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Xingjun</a:t>
            </a:r>
            <a:r>
              <a:rPr lang="en-US" sz="1100" dirty="0">
                <a:latin typeface="Calibri" panose="020F0502020204030204" pitchFamily="34" charset="0"/>
                <a:cs typeface="Calibri" panose="020F0502020204030204" pitchFamily="34" charset="0"/>
              </a:rPr>
              <a:t> Ma, James Bailey, and Feng Lu. "</a:t>
            </a:r>
            <a:r>
              <a:rPr lang="en-US" sz="1100" b="1" dirty="0">
                <a:latin typeface="Calibri" panose="020F0502020204030204" pitchFamily="34" charset="0"/>
                <a:cs typeface="Calibri" panose="020F0502020204030204" pitchFamily="34" charset="0"/>
              </a:rPr>
              <a:t>Reflection backdoor: A natural backdoor attack on deep neural networks</a:t>
            </a:r>
            <a:r>
              <a:rPr lang="en-US" sz="1100" dirty="0">
                <a:latin typeface="Calibri" panose="020F0502020204030204" pitchFamily="34" charset="0"/>
                <a:cs typeface="Calibri" panose="020F0502020204030204" pitchFamily="34" charset="0"/>
              </a:rPr>
              <a:t>." In Computer Vision–ECCV 2020: 16th European Conference, Glasgow, UK, August 23–28, 2020, Proceedings, Part X 16, pp. 182-199. Springer International Publishing, 2020.</a:t>
            </a:r>
          </a:p>
        </p:txBody>
      </p:sp>
      <p:pic>
        <p:nvPicPr>
          <p:cNvPr id="12" name="Picture 11" descr="A diagram of a reflection image&#10;&#10;Description automatically generated">
            <a:extLst>
              <a:ext uri="{FF2B5EF4-FFF2-40B4-BE49-F238E27FC236}">
                <a16:creationId xmlns:a16="http://schemas.microsoft.com/office/drawing/2014/main" id="{AD0D629C-3AD7-3354-1150-D1BBC23974D2}"/>
              </a:ext>
            </a:extLst>
          </p:cNvPr>
          <p:cNvPicPr>
            <a:picLocks noChangeAspect="1"/>
          </p:cNvPicPr>
          <p:nvPr/>
        </p:nvPicPr>
        <p:blipFill rotWithShape="1">
          <a:blip r:embed="rId4">
            <a:extLst>
              <a:ext uri="{28A0092B-C50C-407E-A947-70E740481C1C}">
                <a14:useLocalDpi xmlns:a14="http://schemas.microsoft.com/office/drawing/2010/main" val="0"/>
              </a:ext>
            </a:extLst>
          </a:blip>
          <a:srcRect b="19769"/>
          <a:stretch/>
        </p:blipFill>
        <p:spPr>
          <a:xfrm>
            <a:off x="605756" y="2524989"/>
            <a:ext cx="10980481" cy="3551815"/>
          </a:xfrm>
          <a:prstGeom prst="rect">
            <a:avLst/>
          </a:prstGeom>
        </p:spPr>
      </p:pic>
      <p:pic>
        <p:nvPicPr>
          <p:cNvPr id="15" name="Picture 14" descr="A diagram of a reflection image&#10;&#10;Description automatically generated">
            <a:extLst>
              <a:ext uri="{FF2B5EF4-FFF2-40B4-BE49-F238E27FC236}">
                <a16:creationId xmlns:a16="http://schemas.microsoft.com/office/drawing/2014/main" id="{0A493723-0E7C-F338-0D3D-AFE0C3461FB7}"/>
              </a:ext>
            </a:extLst>
          </p:cNvPr>
          <p:cNvPicPr>
            <a:picLocks noChangeAspect="1"/>
          </p:cNvPicPr>
          <p:nvPr/>
        </p:nvPicPr>
        <p:blipFill rotWithShape="1">
          <a:blip r:embed="rId4">
            <a:extLst>
              <a:ext uri="{28A0092B-C50C-407E-A947-70E740481C1C}">
                <a14:useLocalDpi xmlns:a14="http://schemas.microsoft.com/office/drawing/2010/main" val="0"/>
              </a:ext>
            </a:extLst>
          </a:blip>
          <a:srcRect t="84265"/>
          <a:stretch/>
        </p:blipFill>
        <p:spPr>
          <a:xfrm>
            <a:off x="5442327" y="2127754"/>
            <a:ext cx="6315919" cy="400667"/>
          </a:xfrm>
          <a:prstGeom prst="rect">
            <a:avLst/>
          </a:prstGeom>
        </p:spPr>
      </p:pic>
    </p:spTree>
    <p:extLst>
      <p:ext uri="{BB962C8B-B14F-4D97-AF65-F5344CB8AC3E}">
        <p14:creationId xmlns:p14="http://schemas.microsoft.com/office/powerpoint/2010/main" val="2996696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F71C7-162F-ECD8-4096-EB3DAC5AECAB}"/>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C4721DD3-ABD0-0440-FBD8-82082EBBFA8B}"/>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2A126B35-469B-BB11-A805-58075D4999BC}"/>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16</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5887EBB-7B9B-F077-3A17-072F9AD4FB69}"/>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36859E6E-4EC8-DE7C-0AB5-CAB9FA29A198}"/>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6836396-D0C4-AFF1-9A0A-0C6B015CFDDC}"/>
              </a:ext>
            </a:extLst>
          </p:cNvPr>
          <p:cNvSpPr txBox="1"/>
          <p:nvPr/>
        </p:nvSpPr>
        <p:spPr>
          <a:xfrm>
            <a:off x="180472" y="842691"/>
            <a:ext cx="11831054" cy="1077218"/>
          </a:xfrm>
          <a:prstGeom prst="rect">
            <a:avLst/>
          </a:prstGeom>
          <a:noFill/>
        </p:spPr>
        <p:txBody>
          <a:bodyPr wrap="square" rtlCol="0">
            <a:spAutoFit/>
          </a:bodyPr>
          <a:lstStyle/>
          <a:p>
            <a:pPr marL="285750" indent="-285750">
              <a:spcAft>
                <a:spcPts val="600"/>
              </a:spcAft>
              <a:buFont typeface="Wingdings" pitchFamily="2" charset="2"/>
              <a:buChar char="v"/>
            </a:pPr>
            <a:r>
              <a:rPr lang="en-US" dirty="0">
                <a:latin typeface="Calibri" panose="020F0502020204030204" pitchFamily="34" charset="0"/>
                <a:cs typeface="Calibri" panose="020F0502020204030204" pitchFamily="34" charset="0"/>
              </a:rPr>
              <a:t>Not all reflection images are equally effective for backdoor attack, because</a:t>
            </a:r>
          </a:p>
          <a:p>
            <a:pPr marL="285750" indent="-285750">
              <a:spcAft>
                <a:spcPts val="600"/>
              </a:spcAft>
              <a:buFont typeface="Arial" panose="020B0604020202020204" pitchFamily="34" charset="0"/>
              <a:buChar char="•"/>
            </a:pPr>
            <a:r>
              <a:rPr lang="en-US" dirty="0">
                <a:latin typeface="Calibri" panose="020F0502020204030204" pitchFamily="34" charset="0"/>
                <a:cs typeface="Calibri" panose="020F0502020204030204" pitchFamily="34" charset="0"/>
              </a:rPr>
              <a:t>1) when the reflection image is too small, it may be hard to be planted as a backdoor trigger; </a:t>
            </a:r>
          </a:p>
          <a:p>
            <a:pPr marL="285750" indent="-285750">
              <a:spcAft>
                <a:spcPts val="600"/>
              </a:spcAft>
              <a:buFont typeface="Arial" panose="020B0604020202020204" pitchFamily="34" charset="0"/>
              <a:buChar char="•"/>
            </a:pPr>
            <a:r>
              <a:rPr lang="en-US" dirty="0">
                <a:latin typeface="Calibri" panose="020F0502020204030204" pitchFamily="34" charset="0"/>
                <a:cs typeface="Calibri" panose="020F0502020204030204" pitchFamily="34" charset="0"/>
              </a:rPr>
              <a:t>and 2) when the intensity of the reflection image is too strong, it will become less stealthy. </a:t>
            </a:r>
          </a:p>
        </p:txBody>
      </p:sp>
      <p:sp>
        <p:nvSpPr>
          <p:cNvPr id="6" name="Rectangle 5">
            <a:extLst>
              <a:ext uri="{FF2B5EF4-FFF2-40B4-BE49-F238E27FC236}">
                <a16:creationId xmlns:a16="http://schemas.microsoft.com/office/drawing/2014/main" id="{5B3DA9A2-5C15-1914-D1B0-0F855716FE06}"/>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5A2B7BD-4705-B01F-22DD-EC4700A83F2B}"/>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Yunfei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Xingjun</a:t>
            </a:r>
            <a:r>
              <a:rPr lang="en-US" sz="1100" dirty="0">
                <a:latin typeface="Calibri" panose="020F0502020204030204" pitchFamily="34" charset="0"/>
                <a:cs typeface="Calibri" panose="020F0502020204030204" pitchFamily="34" charset="0"/>
              </a:rPr>
              <a:t> Ma, James Bailey, and Feng Lu. "</a:t>
            </a:r>
            <a:r>
              <a:rPr lang="en-US" sz="1100" b="1" dirty="0">
                <a:latin typeface="Calibri" panose="020F0502020204030204" pitchFamily="34" charset="0"/>
                <a:cs typeface="Calibri" panose="020F0502020204030204" pitchFamily="34" charset="0"/>
              </a:rPr>
              <a:t>Reflection backdoor: A natural backdoor attack on deep neural networks</a:t>
            </a:r>
            <a:r>
              <a:rPr lang="en-US" sz="1100" dirty="0">
                <a:latin typeface="Calibri" panose="020F0502020204030204" pitchFamily="34" charset="0"/>
                <a:cs typeface="Calibri" panose="020F0502020204030204" pitchFamily="34" charset="0"/>
              </a:rPr>
              <a:t>." In Computer Vision–ECCV 2020: 16th European Conference, Glasgow, UK, August 23–28, 2020, Proceedings, Part X 16, pp. 182-199. Springer International Publishing, 2020.</a:t>
            </a:r>
          </a:p>
        </p:txBody>
      </p:sp>
      <p:sp>
        <p:nvSpPr>
          <p:cNvPr id="12" name="TextBox 11">
            <a:extLst>
              <a:ext uri="{FF2B5EF4-FFF2-40B4-BE49-F238E27FC236}">
                <a16:creationId xmlns:a16="http://schemas.microsoft.com/office/drawing/2014/main" id="{488ACA62-908A-6493-7307-1CF415241A81}"/>
              </a:ext>
            </a:extLst>
          </p:cNvPr>
          <p:cNvSpPr txBox="1"/>
          <p:nvPr/>
        </p:nvSpPr>
        <p:spPr>
          <a:xfrm>
            <a:off x="180472" y="204648"/>
            <a:ext cx="11782331"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Reflection Backdoor: A Natural Backdoor Attack on Deep Neural Networks </a:t>
            </a:r>
            <a:r>
              <a:rPr lang="en-US" altLang="zh-CN" sz="2000" b="1" i="1" dirty="0">
                <a:latin typeface="Calibri" panose="020F0502020204030204" pitchFamily="34" charset="0"/>
                <a:cs typeface="Calibri" panose="020F0502020204030204" pitchFamily="34" charset="0"/>
              </a:rPr>
              <a:t>Link</a:t>
            </a:r>
            <a:endParaRPr lang="en-US" sz="2000" b="1" i="1" dirty="0">
              <a:latin typeface="Calibri" panose="020F0502020204030204" pitchFamily="34" charset="0"/>
              <a:cs typeface="Calibri" panose="020F0502020204030204" pitchFamily="34" charset="0"/>
            </a:endParaRPr>
          </a:p>
        </p:txBody>
      </p:sp>
      <p:pic>
        <p:nvPicPr>
          <p:cNvPr id="17" name="Picture 16" descr="A screenshot of a computer&#10;&#10;Description automatically generated">
            <a:extLst>
              <a:ext uri="{FF2B5EF4-FFF2-40B4-BE49-F238E27FC236}">
                <a16:creationId xmlns:a16="http://schemas.microsoft.com/office/drawing/2014/main" id="{1F85A5C6-D5E5-7872-15A7-395DC3337F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77" y="1943885"/>
            <a:ext cx="7535300" cy="4162036"/>
          </a:xfrm>
          <a:prstGeom prst="rect">
            <a:avLst/>
          </a:prstGeom>
        </p:spPr>
      </p:pic>
      <p:pic>
        <p:nvPicPr>
          <p:cNvPr id="22" name="Picture 21" descr="A math equations on a white background&#10;&#10;Description automatically generated">
            <a:extLst>
              <a:ext uri="{FF2B5EF4-FFF2-40B4-BE49-F238E27FC236}">
                <a16:creationId xmlns:a16="http://schemas.microsoft.com/office/drawing/2014/main" id="{A0E5B0F0-E80A-4B89-0D67-F4AF4E6E5F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2518" y="4905093"/>
            <a:ext cx="5490285" cy="1199661"/>
          </a:xfrm>
          <a:prstGeom prst="rect">
            <a:avLst/>
          </a:prstGeom>
        </p:spPr>
      </p:pic>
      <p:pic>
        <p:nvPicPr>
          <p:cNvPr id="24" name="Picture 23" descr="A math equations and symbols&#10;&#10;Description automatically generated with medium confidence">
            <a:extLst>
              <a:ext uri="{FF2B5EF4-FFF2-40B4-BE49-F238E27FC236}">
                <a16:creationId xmlns:a16="http://schemas.microsoft.com/office/drawing/2014/main" id="{5166C79C-B6A3-E56E-67FC-70E2CC760F1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72518" y="3790056"/>
            <a:ext cx="5490285" cy="1080957"/>
          </a:xfrm>
          <a:prstGeom prst="rect">
            <a:avLst/>
          </a:prstGeom>
        </p:spPr>
      </p:pic>
    </p:spTree>
    <p:extLst>
      <p:ext uri="{BB962C8B-B14F-4D97-AF65-F5344CB8AC3E}">
        <p14:creationId xmlns:p14="http://schemas.microsoft.com/office/powerpoint/2010/main" val="512759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2</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E382AF7-88ED-11EA-561A-C45E126AFC4C}"/>
              </a:ext>
            </a:extLst>
          </p:cNvPr>
          <p:cNvSpPr txBox="1"/>
          <p:nvPr/>
        </p:nvSpPr>
        <p:spPr>
          <a:xfrm>
            <a:off x="180473" y="143094"/>
            <a:ext cx="9833860" cy="523220"/>
          </a:xfrm>
          <a:prstGeom prst="rect">
            <a:avLst/>
          </a:prstGeom>
          <a:noFill/>
        </p:spPr>
        <p:txBody>
          <a:bodyPr wrap="square" anchor="ctr">
            <a:spAutoFit/>
          </a:bodyPr>
          <a:lstStyle/>
          <a:p>
            <a:r>
              <a:rPr lang="en-US" altLang="zh-CN" sz="2800" b="1" i="1" dirty="0">
                <a:latin typeface="Calibri" panose="020F0502020204030204" pitchFamily="34" charset="0"/>
                <a:cs typeface="Calibri" panose="020F0502020204030204" pitchFamily="34" charset="0"/>
              </a:rPr>
              <a:t>Papers Read</a:t>
            </a:r>
            <a:endParaRPr lang="en-US" sz="2800" b="1" i="1"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5ABED35B-125D-8A68-3372-7AD42A0AB9FF}"/>
              </a:ext>
            </a:extLst>
          </p:cNvPr>
          <p:cNvSpPr txBox="1"/>
          <p:nvPr/>
        </p:nvSpPr>
        <p:spPr>
          <a:xfrm>
            <a:off x="180473" y="850900"/>
            <a:ext cx="11831054" cy="4662815"/>
          </a:xfrm>
          <a:prstGeom prst="rect">
            <a:avLst/>
          </a:prstGeom>
          <a:noFill/>
        </p:spPr>
        <p:txBody>
          <a:bodyPr wrap="square" rtlCol="0">
            <a:spAutoFit/>
          </a:bodyPr>
          <a:lstStyle/>
          <a:p>
            <a:pPr marL="285750" indent="-285750">
              <a:lnSpc>
                <a:spcPct val="150000"/>
              </a:lnSpc>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Related</a:t>
            </a:r>
            <a:r>
              <a:rPr lang="zh-CN" altLang="en-US" sz="1600" b="1" dirty="0">
                <a:latin typeface="Calibri" panose="020F0502020204030204" pitchFamily="34" charset="0"/>
                <a:cs typeface="Calibri" panose="020F0502020204030204" pitchFamily="34" charset="0"/>
              </a:rPr>
              <a:t> </a:t>
            </a:r>
            <a:r>
              <a:rPr lang="en-US" altLang="zh-CN" sz="1600" b="1" dirty="0">
                <a:latin typeface="Calibri" panose="020F0502020204030204" pitchFamily="34" charset="0"/>
                <a:cs typeface="Calibri" panose="020F0502020204030204" pitchFamily="34" charset="0"/>
              </a:rPr>
              <a:t>Work</a:t>
            </a:r>
            <a:endParaRPr lang="en-US" sz="1600" b="1" dirty="0">
              <a:latin typeface="Calibri" panose="020F0502020204030204" pitchFamily="34" charset="0"/>
              <a:cs typeface="Calibri" panose="020F0502020204030204" pitchFamily="34" charset="0"/>
            </a:endParaRP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Jagielski, Matthew, Alina </a:t>
            </a:r>
            <a:r>
              <a:rPr lang="en-US" sz="1600" dirty="0" err="1">
                <a:latin typeface="Calibri" panose="020F0502020204030204" pitchFamily="34" charset="0"/>
                <a:cs typeface="Calibri" panose="020F0502020204030204" pitchFamily="34" charset="0"/>
              </a:rPr>
              <a:t>Oprea</a:t>
            </a:r>
            <a:r>
              <a:rPr lang="en-US" sz="1600" dirty="0">
                <a:latin typeface="Calibri" panose="020F0502020204030204" pitchFamily="34" charset="0"/>
                <a:cs typeface="Calibri" panose="020F0502020204030204" pitchFamily="34" charset="0"/>
              </a:rPr>
              <a:t>, Battista </a:t>
            </a:r>
            <a:r>
              <a:rPr lang="en-US" sz="1600" dirty="0" err="1">
                <a:latin typeface="Calibri" panose="020F0502020204030204" pitchFamily="34" charset="0"/>
                <a:cs typeface="Calibri" panose="020F0502020204030204" pitchFamily="34" charset="0"/>
              </a:rPr>
              <a:t>Biggio</a:t>
            </a:r>
            <a:r>
              <a:rPr lang="en-US" sz="1600" dirty="0">
                <a:latin typeface="Calibri" panose="020F0502020204030204" pitchFamily="34" charset="0"/>
                <a:cs typeface="Calibri" panose="020F0502020204030204" pitchFamily="34" charset="0"/>
              </a:rPr>
              <a:t>, Chang Liu, Cristina Nita-</a:t>
            </a:r>
            <a:r>
              <a:rPr lang="en-US" sz="1600" dirty="0" err="1">
                <a:latin typeface="Calibri" panose="020F0502020204030204" pitchFamily="34" charset="0"/>
                <a:cs typeface="Calibri" panose="020F0502020204030204" pitchFamily="34" charset="0"/>
              </a:rPr>
              <a:t>Rotaru</a:t>
            </a:r>
            <a:r>
              <a:rPr lang="en-US" sz="1600" dirty="0">
                <a:latin typeface="Calibri" panose="020F0502020204030204" pitchFamily="34" charset="0"/>
                <a:cs typeface="Calibri" panose="020F0502020204030204" pitchFamily="34" charset="0"/>
              </a:rPr>
              <a:t>, and Bo Li. "</a:t>
            </a:r>
            <a:r>
              <a:rPr lang="en-US" sz="1600" b="1" dirty="0">
                <a:latin typeface="Calibri" panose="020F0502020204030204" pitchFamily="34" charset="0"/>
                <a:cs typeface="Calibri" panose="020F0502020204030204" pitchFamily="34" charset="0"/>
              </a:rPr>
              <a:t>Manipulating machine learning: Poisoning attacks and countermeasures for regression learning</a:t>
            </a:r>
            <a:r>
              <a:rPr lang="en-US" sz="1600" dirty="0">
                <a:latin typeface="Calibri" panose="020F0502020204030204" pitchFamily="34" charset="0"/>
                <a:cs typeface="Calibri" panose="020F0502020204030204" pitchFamily="34" charset="0"/>
              </a:rPr>
              <a:t>." </a:t>
            </a:r>
            <a:r>
              <a:rPr lang="en-US" sz="1600" i="1" dirty="0">
                <a:latin typeface="Calibri" panose="020F0502020204030204" pitchFamily="34" charset="0"/>
                <a:cs typeface="Calibri" panose="020F0502020204030204" pitchFamily="34" charset="0"/>
              </a:rPr>
              <a:t>In 2018 IEEE symposium on security and privacy (SP)</a:t>
            </a:r>
            <a:r>
              <a:rPr lang="en-US" sz="1600" dirty="0">
                <a:latin typeface="Calibri" panose="020F0502020204030204" pitchFamily="34" charset="0"/>
                <a:cs typeface="Calibri" panose="020F0502020204030204" pitchFamily="34" charset="0"/>
              </a:rPr>
              <a:t>, pp. 19-35. IEEE, 2018.</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Liu, </a:t>
            </a:r>
            <a:r>
              <a:rPr lang="en-US" sz="1600" dirty="0" err="1">
                <a:latin typeface="Calibri" panose="020F0502020204030204" pitchFamily="34" charset="0"/>
                <a:cs typeface="Calibri" panose="020F0502020204030204" pitchFamily="34" charset="0"/>
              </a:rPr>
              <a:t>Yupei</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Yuqi</a:t>
            </a:r>
            <a:r>
              <a:rPr lang="en-US" sz="1600" dirty="0">
                <a:latin typeface="Calibri" panose="020F0502020204030204" pitchFamily="34" charset="0"/>
                <a:cs typeface="Calibri" panose="020F0502020204030204" pitchFamily="34" charset="0"/>
              </a:rPr>
              <a:t> Jia, </a:t>
            </a:r>
            <a:r>
              <a:rPr lang="en-US" sz="1600" dirty="0" err="1">
                <a:latin typeface="Calibri" panose="020F0502020204030204" pitchFamily="34" charset="0"/>
                <a:cs typeface="Calibri" panose="020F0502020204030204" pitchFamily="34" charset="0"/>
              </a:rPr>
              <a:t>Runpeng</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Geng</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Jinyuan</a:t>
            </a:r>
            <a:r>
              <a:rPr lang="en-US" sz="1600" dirty="0">
                <a:latin typeface="Calibri" panose="020F0502020204030204" pitchFamily="34" charset="0"/>
                <a:cs typeface="Calibri" panose="020F0502020204030204" pitchFamily="34" charset="0"/>
              </a:rPr>
              <a:t> Jia, and Neil </a:t>
            </a:r>
            <a:r>
              <a:rPr lang="en-US" sz="1600" dirty="0" err="1">
                <a:latin typeface="Calibri" panose="020F0502020204030204" pitchFamily="34" charset="0"/>
                <a:cs typeface="Calibri" panose="020F0502020204030204" pitchFamily="34" charset="0"/>
              </a:rPr>
              <a:t>Zhenqiang</a:t>
            </a:r>
            <a:r>
              <a:rPr lang="en-US" sz="1600" dirty="0">
                <a:latin typeface="Calibri" panose="020F0502020204030204" pitchFamily="34" charset="0"/>
                <a:cs typeface="Calibri" panose="020F0502020204030204" pitchFamily="34" charset="0"/>
              </a:rPr>
              <a:t> Gong. "</a:t>
            </a:r>
            <a:r>
              <a:rPr lang="en-US" sz="1600" b="1" dirty="0">
                <a:latin typeface="Calibri" panose="020F0502020204030204" pitchFamily="34" charset="0"/>
                <a:cs typeface="Calibri" panose="020F0502020204030204" pitchFamily="34" charset="0"/>
              </a:rPr>
              <a:t>Prompt injection attacks and defenses in </a:t>
            </a:r>
            <a:r>
              <a:rPr lang="en-US" sz="1600" b="1" dirty="0" err="1">
                <a:latin typeface="Calibri" panose="020F0502020204030204" pitchFamily="34" charset="0"/>
                <a:cs typeface="Calibri" panose="020F0502020204030204" pitchFamily="34" charset="0"/>
              </a:rPr>
              <a:t>llm</a:t>
            </a:r>
            <a:r>
              <a:rPr lang="en-US" sz="1600" b="1" dirty="0">
                <a:latin typeface="Calibri" panose="020F0502020204030204" pitchFamily="34" charset="0"/>
                <a:cs typeface="Calibri" panose="020F0502020204030204" pitchFamily="34" charset="0"/>
              </a:rPr>
              <a:t>-integrated applications</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arXiv</a:t>
            </a:r>
            <a:r>
              <a:rPr lang="en-US" sz="1600" dirty="0">
                <a:latin typeface="Calibri" panose="020F0502020204030204" pitchFamily="34" charset="0"/>
                <a:cs typeface="Calibri" panose="020F0502020204030204" pitchFamily="34" charset="0"/>
              </a:rPr>
              <a:t> preprint arXiv:2310.12815 (2023). </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Patil, </a:t>
            </a:r>
            <a:r>
              <a:rPr lang="en-US" sz="1600" dirty="0" err="1">
                <a:latin typeface="Calibri" panose="020F0502020204030204" pitchFamily="34" charset="0"/>
                <a:cs typeface="Calibri" panose="020F0502020204030204" pitchFamily="34" charset="0"/>
              </a:rPr>
              <a:t>Vaidehi</a:t>
            </a:r>
            <a:r>
              <a:rPr lang="en-US" sz="1600" dirty="0">
                <a:latin typeface="Calibri" panose="020F0502020204030204" pitchFamily="34" charset="0"/>
                <a:cs typeface="Calibri" panose="020F0502020204030204" pitchFamily="34" charset="0"/>
              </a:rPr>
              <a:t>, Peter </a:t>
            </a:r>
            <a:r>
              <a:rPr lang="en-US" sz="1600" dirty="0" err="1">
                <a:latin typeface="Calibri" panose="020F0502020204030204" pitchFamily="34" charset="0"/>
                <a:cs typeface="Calibri" panose="020F0502020204030204" pitchFamily="34" charset="0"/>
              </a:rPr>
              <a:t>Hase</a:t>
            </a:r>
            <a:r>
              <a:rPr lang="en-US" sz="1600" dirty="0">
                <a:latin typeface="Calibri" panose="020F0502020204030204" pitchFamily="34" charset="0"/>
                <a:cs typeface="Calibri" panose="020F0502020204030204" pitchFamily="34" charset="0"/>
              </a:rPr>
              <a:t>, and Mohit Bansal. "</a:t>
            </a:r>
            <a:r>
              <a:rPr lang="en-US" sz="1600" b="1" dirty="0">
                <a:latin typeface="Calibri" panose="020F0502020204030204" pitchFamily="34" charset="0"/>
                <a:cs typeface="Calibri" panose="020F0502020204030204" pitchFamily="34" charset="0"/>
              </a:rPr>
              <a:t>Can sensitive information be deleted from </a:t>
            </a:r>
            <a:r>
              <a:rPr lang="en-US" sz="1600" b="1" dirty="0" err="1">
                <a:latin typeface="Calibri" panose="020F0502020204030204" pitchFamily="34" charset="0"/>
                <a:cs typeface="Calibri" panose="020F0502020204030204" pitchFamily="34" charset="0"/>
              </a:rPr>
              <a:t>llms</a:t>
            </a:r>
            <a:r>
              <a:rPr lang="en-US" sz="1600" b="1" dirty="0">
                <a:latin typeface="Calibri" panose="020F0502020204030204" pitchFamily="34" charset="0"/>
                <a:cs typeface="Calibri" panose="020F0502020204030204" pitchFamily="34" charset="0"/>
              </a:rPr>
              <a:t>? objectives for defending against extraction attacks</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arXiv</a:t>
            </a:r>
            <a:r>
              <a:rPr lang="en-US" sz="1600" dirty="0">
                <a:latin typeface="Calibri" panose="020F0502020204030204" pitchFamily="34" charset="0"/>
                <a:cs typeface="Calibri" panose="020F0502020204030204" pitchFamily="34" charset="0"/>
              </a:rPr>
              <a:t> preprint arXiv:2309.17410 (2023).</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Liu, </a:t>
            </a:r>
            <a:r>
              <a:rPr lang="en-US" sz="1600" dirty="0" err="1">
                <a:latin typeface="Calibri" panose="020F0502020204030204" pitchFamily="34" charset="0"/>
                <a:cs typeface="Calibri" panose="020F0502020204030204" pitchFamily="34" charset="0"/>
              </a:rPr>
              <a:t>Yunfei</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Xingjun</a:t>
            </a:r>
            <a:r>
              <a:rPr lang="en-US" sz="1600" dirty="0">
                <a:latin typeface="Calibri" panose="020F0502020204030204" pitchFamily="34" charset="0"/>
                <a:cs typeface="Calibri" panose="020F0502020204030204" pitchFamily="34" charset="0"/>
              </a:rPr>
              <a:t> Ma, James Bailey, and Feng Lu. "</a:t>
            </a:r>
            <a:r>
              <a:rPr lang="en-US" sz="1600" b="1" dirty="0">
                <a:latin typeface="Calibri" panose="020F0502020204030204" pitchFamily="34" charset="0"/>
                <a:cs typeface="Calibri" panose="020F0502020204030204" pitchFamily="34" charset="0"/>
              </a:rPr>
              <a:t>Reflection backdoor: A natural backdoor attack on deep neural networks</a:t>
            </a:r>
            <a:r>
              <a:rPr lang="en-US" sz="1600" dirty="0">
                <a:latin typeface="Calibri" panose="020F0502020204030204" pitchFamily="34" charset="0"/>
                <a:cs typeface="Calibri" panose="020F0502020204030204" pitchFamily="34" charset="0"/>
              </a:rPr>
              <a:t>." In Computer Vision–ECCV 2020: 16th European Conference, Glasgow, UK, August 23–28, 2020, Proceedings, Part X 16, pp. 182-199. Springer International Publishing, 2020.</a:t>
            </a:r>
          </a:p>
          <a:p>
            <a:pPr marL="285750" indent="-285750">
              <a:lnSpc>
                <a:spcPct val="150000"/>
              </a:lnSpc>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I have looked at these attacks: </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Poisoning attack: against Regression Model</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Prompt injection attack: against LLMs </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Backdoor attack </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Extraction attack</a:t>
            </a:r>
          </a:p>
        </p:txBody>
      </p:sp>
    </p:spTree>
    <p:extLst>
      <p:ext uri="{BB962C8B-B14F-4D97-AF65-F5344CB8AC3E}">
        <p14:creationId xmlns:p14="http://schemas.microsoft.com/office/powerpoint/2010/main" val="2278502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3</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5ABED35B-125D-8A68-3372-7AD42A0AB9FF}"/>
                  </a:ext>
                </a:extLst>
              </p:cNvPr>
              <p:cNvSpPr txBox="1"/>
              <p:nvPr/>
            </p:nvSpPr>
            <p:spPr>
              <a:xfrm>
                <a:off x="180472" y="850900"/>
                <a:ext cx="6755281" cy="2807435"/>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Conventional</a:t>
                </a:r>
                <a:r>
                  <a:rPr lang="zh-CN" altLang="en-US" sz="1600" b="1" dirty="0">
                    <a:latin typeface="Calibri" panose="020F0502020204030204" pitchFamily="34" charset="0"/>
                    <a:cs typeface="Calibri" panose="020F0502020204030204" pitchFamily="34" charset="0"/>
                  </a:rPr>
                  <a:t> </a:t>
                </a:r>
                <a:r>
                  <a:rPr lang="en-US" altLang="zh-CN" sz="1600" b="1" dirty="0">
                    <a:latin typeface="Calibri" panose="020F0502020204030204" pitchFamily="34" charset="0"/>
                    <a:cs typeface="Calibri" panose="020F0502020204030204" pitchFamily="34" charset="0"/>
                  </a:rPr>
                  <a:t>Poisoning</a:t>
                </a:r>
                <a:r>
                  <a:rPr lang="zh-CN" altLang="en-US" sz="1600" b="1" dirty="0">
                    <a:latin typeface="Calibri" panose="020F0502020204030204" pitchFamily="34" charset="0"/>
                    <a:cs typeface="Calibri" panose="020F0502020204030204" pitchFamily="34" charset="0"/>
                  </a:rPr>
                  <a:t> </a:t>
                </a:r>
                <a:r>
                  <a:rPr lang="en-US" altLang="zh-CN" sz="1600" b="1" dirty="0">
                    <a:latin typeface="Calibri" panose="020F0502020204030204" pitchFamily="34" charset="0"/>
                    <a:cs typeface="Calibri" panose="020F0502020204030204" pitchFamily="34" charset="0"/>
                  </a:rPr>
                  <a:t>Attack</a:t>
                </a:r>
                <a:endParaRPr lang="en-US" sz="1600" b="1" dirty="0">
                  <a:latin typeface="Calibri" panose="020F0502020204030204" pitchFamily="34" charset="0"/>
                  <a:cs typeface="Calibri" panose="020F0502020204030204" pitchFamily="34" charset="0"/>
                </a:endParaRP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Previous work has considered solving optimization problems by </a:t>
                </a:r>
                <a:r>
                  <a:rPr lang="en-US" sz="1600" b="1" dirty="0">
                    <a:latin typeface="Calibri" panose="020F0502020204030204" pitchFamily="34" charset="0"/>
                    <a:cs typeface="Calibri" panose="020F0502020204030204" pitchFamily="34" charset="0"/>
                  </a:rPr>
                  <a:t>iteratively optimizing </a:t>
                </a:r>
                <a:r>
                  <a:rPr lang="en-US" sz="1600" dirty="0">
                    <a:latin typeface="Calibri" panose="020F0502020204030204" pitchFamily="34" charset="0"/>
                    <a:cs typeface="Calibri" panose="020F0502020204030204" pitchFamily="34" charset="0"/>
                  </a:rPr>
                  <a:t>one </a:t>
                </a:r>
                <a:r>
                  <a:rPr lang="en-US" sz="1600" b="1" dirty="0">
                    <a:latin typeface="Calibri" panose="020F0502020204030204" pitchFamily="34" charset="0"/>
                    <a:cs typeface="Calibri" panose="020F0502020204030204" pitchFamily="34" charset="0"/>
                  </a:rPr>
                  <a:t>poisoning sample </a:t>
                </a:r>
                <a:r>
                  <a:rPr lang="en-US" sz="1600" dirty="0">
                    <a:latin typeface="Calibri" panose="020F0502020204030204" pitchFamily="34" charset="0"/>
                    <a:cs typeface="Calibri" panose="020F0502020204030204" pitchFamily="34" charset="0"/>
                  </a:rPr>
                  <a:t>at a time through </a:t>
                </a:r>
                <a:r>
                  <a:rPr lang="en-US" sz="1600" b="1" dirty="0">
                    <a:latin typeface="Calibri" panose="020F0502020204030204" pitchFamily="34" charset="0"/>
                    <a:cs typeface="Calibri" panose="020F0502020204030204" pitchFamily="34" charset="0"/>
                  </a:rPr>
                  <a:t>gradient ascent </a:t>
                </a:r>
                <a:r>
                  <a:rPr lang="en-US" sz="1600" dirty="0">
                    <a:latin typeface="Calibri" panose="020F0502020204030204" pitchFamily="34" charset="0"/>
                    <a:cs typeface="Calibri" panose="020F0502020204030204" pitchFamily="34" charset="0"/>
                  </a:rPr>
                  <a:t>(Algorithm 1)</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How to </a:t>
                </a:r>
                <a:r>
                  <a:rPr lang="en-US" sz="1600" b="1" dirty="0">
                    <a:solidFill>
                      <a:schemeClr val="tx1"/>
                    </a:solidFill>
                    <a:latin typeface="Calibri" panose="020F0502020204030204" pitchFamily="34" charset="0"/>
                    <a:cs typeface="Calibri" panose="020F0502020204030204" pitchFamily="34" charset="0"/>
                  </a:rPr>
                  <a:t>select the initial set </a:t>
                </a:r>
                <a14:m>
                  <m:oMath xmlns:m="http://schemas.openxmlformats.org/officeDocument/2006/math">
                    <m:sSub>
                      <m:sSubPr>
                        <m:ctrlPr>
                          <a:rPr lang="en-US" sz="1600" b="1" i="1" dirty="0" smtClean="0">
                            <a:solidFill>
                              <a:schemeClr val="tx1"/>
                            </a:solidFill>
                            <a:latin typeface="Cambria Math" panose="02040503050406030204" pitchFamily="18" charset="0"/>
                            <a:cs typeface="Calibri" panose="020F0502020204030204" pitchFamily="34" charset="0"/>
                          </a:rPr>
                        </m:ctrlPr>
                      </m:sSubPr>
                      <m:e>
                        <m:r>
                          <a:rPr lang="en-US" sz="1600" b="1" i="1" dirty="0" smtClean="0">
                            <a:solidFill>
                              <a:schemeClr val="tx1"/>
                            </a:solidFill>
                            <a:latin typeface="Cambria Math" panose="02040503050406030204" pitchFamily="18" charset="0"/>
                            <a:cs typeface="Calibri" panose="020F0502020204030204" pitchFamily="34" charset="0"/>
                          </a:rPr>
                          <m:t>𝑫</m:t>
                        </m:r>
                      </m:e>
                      <m:sub>
                        <m:r>
                          <a:rPr lang="en-US" sz="1600" b="1" i="1" dirty="0" smtClean="0">
                            <a:solidFill>
                              <a:schemeClr val="tx1"/>
                            </a:solidFill>
                            <a:latin typeface="Cambria Math" panose="02040503050406030204" pitchFamily="18" charset="0"/>
                            <a:cs typeface="Calibri" panose="020F0502020204030204" pitchFamily="34" charset="0"/>
                          </a:rPr>
                          <m:t>𝒑</m:t>
                        </m:r>
                      </m:sub>
                    </m:sSub>
                  </m:oMath>
                </a14:m>
                <a:r>
                  <a:rPr lang="en-US" sz="1600" b="1" dirty="0">
                    <a:solidFill>
                      <a:schemeClr val="tx1"/>
                    </a:solidFill>
                    <a:latin typeface="Calibri" panose="020F0502020204030204" pitchFamily="34" charset="0"/>
                    <a:cs typeface="Calibri" panose="020F0502020204030204" pitchFamily="34" charset="0"/>
                  </a:rPr>
                  <a:t> </a:t>
                </a:r>
                <a:r>
                  <a:rPr lang="en-US" sz="1600" dirty="0">
                    <a:latin typeface="Calibri" panose="020F0502020204030204" pitchFamily="34" charset="0"/>
                    <a:cs typeface="Calibri" panose="020F0502020204030204" pitchFamily="34" charset="0"/>
                  </a:rPr>
                  <a:t>(poisoned dataset) of poisoning points to be passed as input to the gradient-based optimization algorithm (Algorithm 1)?</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Previous work on poisoning attacks has </a:t>
                </a:r>
                <a:r>
                  <a:rPr lang="en-US" sz="1600" b="1" dirty="0">
                    <a:latin typeface="Calibri" panose="020F0502020204030204" pitchFamily="34" charset="0"/>
                    <a:cs typeface="Calibri" panose="020F0502020204030204" pitchFamily="34" charset="0"/>
                  </a:rPr>
                  <a:t>only dealt </a:t>
                </a:r>
                <a:r>
                  <a:rPr lang="en-US" sz="1600" dirty="0">
                    <a:latin typeface="Calibri" panose="020F0502020204030204" pitchFamily="34" charset="0"/>
                    <a:cs typeface="Calibri" panose="020F0502020204030204" pitchFamily="34" charset="0"/>
                  </a:rPr>
                  <a:t>with </a:t>
                </a:r>
                <a:r>
                  <a:rPr lang="en-US" sz="1600" b="1" dirty="0">
                    <a:latin typeface="Calibri" panose="020F0502020204030204" pitchFamily="34" charset="0"/>
                    <a:cs typeface="Calibri" panose="020F0502020204030204" pitchFamily="34" charset="0"/>
                  </a:rPr>
                  <a:t>classification problems</a:t>
                </a:r>
                <a:r>
                  <a:rPr lang="en-US" sz="1600" dirty="0">
                    <a:latin typeface="Calibri" panose="020F0502020204030204" pitchFamily="34" charset="0"/>
                    <a:cs typeface="Calibri" panose="020F0502020204030204" pitchFamily="34" charset="0"/>
                  </a:rPr>
                  <a:t>. For this reason, the initialization strategy used in all previously-proposed approaches has been to randomly clone a subset of the training data and flip their labels.</a:t>
                </a:r>
              </a:p>
            </p:txBody>
          </p:sp>
        </mc:Choice>
        <mc:Fallback>
          <p:sp>
            <p:nvSpPr>
              <p:cNvPr id="3" name="TextBox 2">
                <a:extLst>
                  <a:ext uri="{FF2B5EF4-FFF2-40B4-BE49-F238E27FC236}">
                    <a16:creationId xmlns:a16="http://schemas.microsoft.com/office/drawing/2014/main" id="{5ABED35B-125D-8A68-3372-7AD42A0AB9FF}"/>
                  </a:ext>
                </a:extLst>
              </p:cNvPr>
              <p:cNvSpPr txBox="1">
                <a:spLocks noRot="1" noChangeAspect="1" noMove="1" noResize="1" noEditPoints="1" noAdjustHandles="1" noChangeArrowheads="1" noChangeShapeType="1" noTextEdit="1"/>
              </p:cNvSpPr>
              <p:nvPr/>
            </p:nvSpPr>
            <p:spPr>
              <a:xfrm>
                <a:off x="180472" y="850900"/>
                <a:ext cx="6755281" cy="2807435"/>
              </a:xfrm>
              <a:prstGeom prst="rect">
                <a:avLst/>
              </a:prstGeom>
              <a:blipFill>
                <a:blip r:embed="rId4"/>
                <a:stretch>
                  <a:fillRect l="-375" t="-905" r="-750" b="-1810"/>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F1DB37A0-16A7-D6DD-1A02-24E543F842ED}"/>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2A6A56D-6E87-A4EC-4F75-34B9BAC2CD04}"/>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t>Jagielski, Matthew, Alina </a:t>
            </a:r>
            <a:r>
              <a:rPr lang="en-US" sz="1100" dirty="0" err="1"/>
              <a:t>Oprea</a:t>
            </a:r>
            <a:r>
              <a:rPr lang="en-US" sz="1100" dirty="0"/>
              <a:t>, Battista </a:t>
            </a:r>
            <a:r>
              <a:rPr lang="en-US" sz="1100" dirty="0" err="1"/>
              <a:t>Biggio</a:t>
            </a:r>
            <a:r>
              <a:rPr lang="en-US" sz="1100" dirty="0"/>
              <a:t>, Chang Liu, Cristina Nita-</a:t>
            </a:r>
            <a:r>
              <a:rPr lang="en-US" sz="1100" dirty="0" err="1"/>
              <a:t>Rotaru</a:t>
            </a:r>
            <a:r>
              <a:rPr lang="en-US" sz="1100" dirty="0"/>
              <a:t>, and Bo Li. "</a:t>
            </a:r>
            <a:r>
              <a:rPr lang="en-US" sz="1100" b="1" dirty="0"/>
              <a:t>Manipulating machine learning: Poisoning attacks and countermeasures for regression learning</a:t>
            </a:r>
            <a:r>
              <a:rPr lang="en-US" sz="1100" dirty="0"/>
              <a:t>." </a:t>
            </a:r>
            <a:r>
              <a:rPr lang="en-US" sz="1100" i="1" dirty="0"/>
              <a:t>In 2018 IEEE symposium on security and privacy (SP)</a:t>
            </a:r>
            <a:r>
              <a:rPr lang="en-US" sz="1100" dirty="0"/>
              <a:t>, pp. 19-35. IEEE, 2018.</a:t>
            </a:r>
          </a:p>
        </p:txBody>
      </p:sp>
      <p:sp>
        <p:nvSpPr>
          <p:cNvPr id="12" name="TextBox 11">
            <a:extLst>
              <a:ext uri="{FF2B5EF4-FFF2-40B4-BE49-F238E27FC236}">
                <a16:creationId xmlns:a16="http://schemas.microsoft.com/office/drawing/2014/main" id="{D1EC752E-ECD3-7DDB-6060-88AFA1D8D507}"/>
              </a:ext>
            </a:extLst>
          </p:cNvPr>
          <p:cNvSpPr txBox="1"/>
          <p:nvPr/>
        </p:nvSpPr>
        <p:spPr>
          <a:xfrm>
            <a:off x="180472" y="204649"/>
            <a:ext cx="11668627"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Manipulating Machine Learning: Poisoning Attacks and Countermeasures for Regression Learning</a:t>
            </a:r>
          </a:p>
        </p:txBody>
      </p:sp>
      <p:pic>
        <p:nvPicPr>
          <p:cNvPr id="15" name="Picture 14" descr="A screenshot of a computer program&#10;&#10;Description automatically generated">
            <a:extLst>
              <a:ext uri="{FF2B5EF4-FFF2-40B4-BE49-F238E27FC236}">
                <a16:creationId xmlns:a16="http://schemas.microsoft.com/office/drawing/2014/main" id="{967901A6-E6E8-82E6-A4AF-6C569F497E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5753" y="878333"/>
            <a:ext cx="5027051" cy="4630369"/>
          </a:xfrm>
          <a:prstGeom prst="rect">
            <a:avLst/>
          </a:prstGeom>
        </p:spPr>
      </p:pic>
    </p:spTree>
    <p:extLst>
      <p:ext uri="{BB962C8B-B14F-4D97-AF65-F5344CB8AC3E}">
        <p14:creationId xmlns:p14="http://schemas.microsoft.com/office/powerpoint/2010/main" val="493950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80ED1-4D79-F9F3-F7F4-202E8F80C976}"/>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7CCCD1C2-5DA9-807A-D886-2766F617D512}"/>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17A0637B-977D-BDEC-BB58-8F552F49650E}"/>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4</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BCDBF206-7F64-179F-3005-4C40B25D4F0B}"/>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7539A5ED-4D19-62D6-51AC-FB0DB04E91EF}"/>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A3BD0BC-A4D5-8684-5B03-0303EA622D1B}"/>
              </a:ext>
            </a:extLst>
          </p:cNvPr>
          <p:cNvSpPr txBox="1"/>
          <p:nvPr/>
        </p:nvSpPr>
        <p:spPr>
          <a:xfrm>
            <a:off x="180472" y="204649"/>
            <a:ext cx="11668627"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Manipulating Machine Learning: Poisoning Attacks and Countermeasures for Regression Learning</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34C3D72D-B715-3A2F-F370-3592AB2C07BB}"/>
                  </a:ext>
                </a:extLst>
              </p:cNvPr>
              <p:cNvSpPr txBox="1"/>
              <p:nvPr/>
            </p:nvSpPr>
            <p:spPr>
              <a:xfrm>
                <a:off x="180471" y="854452"/>
                <a:ext cx="6811343" cy="4570482"/>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t>Difference between </a:t>
                </a:r>
                <a:r>
                  <a:rPr lang="en-US" sz="1600" b="1" dirty="0">
                    <a:latin typeface="Calibri" panose="020F0502020204030204" pitchFamily="34" charset="0"/>
                    <a:cs typeface="Calibri" panose="020F0502020204030204" pitchFamily="34" charset="0"/>
                  </a:rPr>
                  <a:t>Poisoning Attacks for</a:t>
                </a:r>
                <a:r>
                  <a:rPr lang="en-US" sz="1600" b="1" i="1" dirty="0">
                    <a:latin typeface="Calibri" panose="020F0502020204030204" pitchFamily="34" charset="0"/>
                    <a:cs typeface="Calibri" panose="020F0502020204030204" pitchFamily="34" charset="0"/>
                  </a:rPr>
                  <a:t> </a:t>
                </a:r>
                <a:r>
                  <a:rPr lang="en-US" sz="1600" b="1" dirty="0">
                    <a:latin typeface="Calibri" panose="020F0502020204030204" pitchFamily="34" charset="0"/>
                    <a:cs typeface="Calibri" panose="020F0502020204030204" pitchFamily="34" charset="0"/>
                  </a:rPr>
                  <a:t>Regression and Classification</a:t>
                </a:r>
                <a:endParaRPr lang="en-US" sz="1600" b="1" dirty="0"/>
              </a:p>
              <a:p>
                <a:pPr marL="285750" indent="-285750">
                  <a:spcAft>
                    <a:spcPts val="600"/>
                  </a:spcAft>
                  <a:buFont typeface="Arial" panose="020B0604020202020204" pitchFamily="34" charset="0"/>
                  <a:buChar char="•"/>
                </a:pPr>
                <a:r>
                  <a:rPr lang="en-US" sz="1600" dirty="0"/>
                  <a:t>For regression, there are two initialization strategies in this work. </a:t>
                </a:r>
              </a:p>
              <a:p>
                <a:pPr marL="285750" indent="-285750">
                  <a:spcAft>
                    <a:spcPts val="600"/>
                  </a:spcAft>
                  <a:buFont typeface="Arial" panose="020B0604020202020204" pitchFamily="34" charset="0"/>
                  <a:buChar char="•"/>
                </a:pPr>
                <a:r>
                  <a:rPr lang="en-US" sz="1600" dirty="0"/>
                  <a:t>In both cases, </a:t>
                </a:r>
                <a:r>
                  <a:rPr lang="en-US" sz="1600" b="1" dirty="0"/>
                  <a:t>a set of points </a:t>
                </a:r>
                <a:r>
                  <a:rPr lang="en-US" sz="1600" dirty="0"/>
                  <a:t>is chosen at </a:t>
                </a:r>
                <a:r>
                  <a:rPr lang="en-US" sz="1600" b="1" dirty="0"/>
                  <a:t>random</a:t>
                </a:r>
                <a:r>
                  <a:rPr lang="en-US" sz="1600" dirty="0"/>
                  <a:t> from the training set </a:t>
                </a:r>
                <a14:m>
                  <m:oMath xmlns:m="http://schemas.openxmlformats.org/officeDocument/2006/math">
                    <m:sSub>
                      <m:sSubPr>
                        <m:ctrlPr>
                          <a:rPr lang="en-US" sz="1600" b="0" i="1" dirty="0" smtClean="0">
                            <a:latin typeface="Cambria Math" panose="02040503050406030204" pitchFamily="18" charset="0"/>
                          </a:rPr>
                        </m:ctrlPr>
                      </m:sSubPr>
                      <m:e>
                        <m:r>
                          <a:rPr lang="en-US" sz="1600" i="1" dirty="0" smtClean="0">
                            <a:latin typeface="Cambria Math" panose="02040503050406030204" pitchFamily="18" charset="0"/>
                          </a:rPr>
                          <m:t>𝐷</m:t>
                        </m:r>
                      </m:e>
                      <m:sub>
                        <m:r>
                          <a:rPr lang="en-US" sz="1600" b="0" i="1" dirty="0" smtClean="0">
                            <a:latin typeface="Cambria Math" panose="02040503050406030204" pitchFamily="18" charset="0"/>
                          </a:rPr>
                          <m:t>𝑡𝑟</m:t>
                        </m:r>
                      </m:sub>
                    </m:sSub>
                  </m:oMath>
                </a14:m>
                <a:r>
                  <a:rPr lang="en-US" sz="1600" dirty="0"/>
                  <a:t>, but then the </a:t>
                </a:r>
                <a:r>
                  <a:rPr lang="en-US" sz="1600" b="1" dirty="0"/>
                  <a:t>new response value </a:t>
                </a:r>
                <a14:m>
                  <m:oMath xmlns:m="http://schemas.openxmlformats.org/officeDocument/2006/math">
                    <m:sSub>
                      <m:sSubPr>
                        <m:ctrlPr>
                          <a:rPr lang="en-US" sz="1600" b="0" i="1" dirty="0" smtClean="0">
                            <a:latin typeface="Cambria Math" panose="02040503050406030204" pitchFamily="18" charset="0"/>
                          </a:rPr>
                        </m:ctrlPr>
                      </m:sSubPr>
                      <m:e>
                        <m:r>
                          <a:rPr lang="en-US" sz="1600" i="1" dirty="0" smtClean="0">
                            <a:latin typeface="Cambria Math" panose="02040503050406030204" pitchFamily="18" charset="0"/>
                          </a:rPr>
                          <m:t>𝑦</m:t>
                        </m:r>
                      </m:e>
                      <m:sub>
                        <m:r>
                          <a:rPr lang="en-US" sz="1600" i="1" dirty="0" smtClean="0">
                            <a:latin typeface="Cambria Math" panose="02040503050406030204" pitchFamily="18" charset="0"/>
                          </a:rPr>
                          <m:t>𝑐</m:t>
                        </m:r>
                      </m:sub>
                    </m:sSub>
                  </m:oMath>
                </a14:m>
                <a:r>
                  <a:rPr lang="en-US" sz="1600" dirty="0"/>
                  <a:t> of each poisoning point is set in one of two ways: </a:t>
                </a:r>
              </a:p>
              <a:p>
                <a:pPr marL="742950" lvl="1" indent="-285750">
                  <a:spcAft>
                    <a:spcPts val="600"/>
                  </a:spcAft>
                  <a:buFont typeface="Arial" panose="020B0604020202020204" pitchFamily="34" charset="0"/>
                  <a:buChar char="•"/>
                </a:pPr>
                <a:r>
                  <a:rPr lang="en-US" sz="1600" dirty="0"/>
                  <a:t>. (</a:t>
                </a:r>
                <a:r>
                  <a:rPr lang="en-US" sz="1600" dirty="0" err="1"/>
                  <a:t>i</a:t>
                </a:r>
                <a:r>
                  <a:rPr lang="en-US" sz="1600" dirty="0"/>
                  <a:t>) Inverse Flipping (</a:t>
                </a:r>
                <a:r>
                  <a:rPr lang="en-US" sz="1600" dirty="0" err="1"/>
                  <a:t>InvFlip</a:t>
                </a:r>
                <a:r>
                  <a:rPr lang="en-US" sz="1600" dirty="0"/>
                  <a:t>): setting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r>
                      <a:rPr lang="en-US" sz="1600" i="1" dirty="0">
                        <a:solidFill>
                          <a:srgbClr val="0070C0"/>
                        </a:solidFill>
                        <a:latin typeface="Cambria Math" panose="02040503050406030204" pitchFamily="18" charset="0"/>
                      </a:rPr>
                      <m:t>=1−</m:t>
                    </m:r>
                    <m:r>
                      <a:rPr lang="en-US" sz="1600" i="1" dirty="0">
                        <a:solidFill>
                          <a:srgbClr val="0070C0"/>
                        </a:solidFill>
                        <a:latin typeface="Cambria Math" panose="02040503050406030204" pitchFamily="18" charset="0"/>
                      </a:rPr>
                      <m:t>𝑦</m:t>
                    </m:r>
                  </m:oMath>
                </a14:m>
                <a:r>
                  <a:rPr lang="en-US" sz="1600" dirty="0"/>
                  <a:t>.</a:t>
                </a:r>
              </a:p>
              <a:p>
                <a:pPr marL="1200150" lvl="2" indent="-285750">
                  <a:spcAft>
                    <a:spcPts val="600"/>
                  </a:spcAft>
                  <a:buFont typeface="Arial" panose="020B0604020202020204" pitchFamily="34" charset="0"/>
                  <a:buChar char="•"/>
                </a:pPr>
                <a:r>
                  <a:rPr lang="en-US" sz="1600" dirty="0"/>
                  <a:t>To simulate label flips in the context of regression, </a:t>
                </a:r>
                <a:r>
                  <a:rPr lang="en-US" sz="1600" dirty="0" err="1"/>
                  <a:t>InvFlip</a:t>
                </a:r>
                <a:r>
                  <a:rPr lang="en-US" sz="1600" dirty="0"/>
                  <a:t> strategy was used. </a:t>
                </a:r>
              </a:p>
              <a:p>
                <a:pPr marL="742950" lvl="1" indent="-285750">
                  <a:spcAft>
                    <a:spcPts val="600"/>
                  </a:spcAft>
                  <a:buFont typeface="Arial" panose="020B0604020202020204" pitchFamily="34" charset="0"/>
                  <a:buChar char="•"/>
                </a:pPr>
                <a:r>
                  <a:rPr lang="en-US" sz="1600" dirty="0"/>
                  <a:t>(ii) Boundary Flipping (</a:t>
                </a:r>
                <a:r>
                  <a:rPr lang="en-US" sz="1600" dirty="0" err="1"/>
                  <a:t>BFlip</a:t>
                </a:r>
                <a:r>
                  <a:rPr lang="en-US" sz="1600" dirty="0"/>
                  <a:t>): setting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r>
                      <a:rPr lang="en-US" sz="1600" i="1" dirty="0">
                        <a:solidFill>
                          <a:srgbClr val="0070C0"/>
                        </a:solidFill>
                        <a:latin typeface="Cambria Math" panose="02040503050406030204" pitchFamily="18" charset="0"/>
                      </a:rPr>
                      <m:t>=</m:t>
                    </m:r>
                    <m:r>
                      <a:rPr lang="en-US" sz="1600" i="1" dirty="0">
                        <a:solidFill>
                          <a:srgbClr val="0070C0"/>
                        </a:solidFill>
                        <a:latin typeface="Cambria Math" panose="02040503050406030204" pitchFamily="18" charset="0"/>
                      </a:rPr>
                      <m:t>𝑟𝑜𝑢𝑛𝑑</m:t>
                    </m:r>
                    <m:r>
                      <a:rPr lang="en-US" sz="1600" i="1" dirty="0">
                        <a:solidFill>
                          <a:srgbClr val="0070C0"/>
                        </a:solidFill>
                        <a:latin typeface="Cambria Math" panose="02040503050406030204" pitchFamily="18" charset="0"/>
                      </a:rPr>
                      <m:t>(1−</m:t>
                    </m:r>
                    <m:r>
                      <a:rPr lang="en-US" sz="1600" i="1" dirty="0">
                        <a:solidFill>
                          <a:srgbClr val="0070C0"/>
                        </a:solidFill>
                        <a:latin typeface="Cambria Math" panose="02040503050406030204" pitchFamily="18" charset="0"/>
                      </a:rPr>
                      <m:t>𝑦</m:t>
                    </m:r>
                    <m:r>
                      <a:rPr lang="en-US" sz="1600" i="1" dirty="0">
                        <a:solidFill>
                          <a:srgbClr val="0070C0"/>
                        </a:solidFill>
                        <a:latin typeface="Cambria Math" panose="02040503050406030204" pitchFamily="18" charset="0"/>
                      </a:rPr>
                      <m:t>), </m:t>
                    </m:r>
                  </m:oMath>
                </a14:m>
                <a:r>
                  <a:rPr lang="en-US" sz="1600" dirty="0"/>
                  <a:t>where round rounds to the nearest 0 or 1 value (recall that the response variables are in [0, 1]). </a:t>
                </a:r>
              </a:p>
              <a:p>
                <a:pPr marL="285750" indent="-285750">
                  <a:spcAft>
                    <a:spcPts val="600"/>
                  </a:spcAft>
                  <a:buFont typeface="Arial" panose="020B0604020202020204" pitchFamily="34" charset="0"/>
                  <a:buChar char="•"/>
                </a:pPr>
                <a:r>
                  <a:rPr lang="en-US" sz="1600" dirty="0"/>
                  <a:t>Algorithm 1 can still be used to implement this attack, provided that </a:t>
                </a:r>
                <a:r>
                  <a:rPr lang="en-US" sz="1600" dirty="0">
                    <a:solidFill>
                      <a:srgbClr val="0070C0"/>
                    </a:solidFill>
                  </a:rPr>
                  <a:t>both </a:t>
                </a:r>
                <a14:m>
                  <m:oMath xmlns:m="http://schemas.openxmlformats.org/officeDocument/2006/math">
                    <m:sSub>
                      <m:sSubPr>
                        <m:ctrlPr>
                          <a:rPr lang="en-US" sz="1600" b="0" i="1" dirty="0" smtClean="0">
                            <a:solidFill>
                              <a:srgbClr val="0070C0"/>
                            </a:solidFill>
                            <a:latin typeface="Cambria Math" panose="02040503050406030204" pitchFamily="18" charset="0"/>
                          </a:rPr>
                        </m:ctrlPr>
                      </m:sSubPr>
                      <m:e>
                        <m:r>
                          <a:rPr lang="en-US" sz="1600" i="1" dirty="0" smtClean="0">
                            <a:solidFill>
                              <a:srgbClr val="0070C0"/>
                            </a:solidFill>
                            <a:latin typeface="Cambria Math" panose="02040503050406030204" pitchFamily="18" charset="0"/>
                          </a:rPr>
                          <m:t>𝑥</m:t>
                        </m:r>
                      </m:e>
                      <m:sub>
                        <m:r>
                          <a:rPr lang="en-US" sz="1600" i="1" dirty="0" smtClean="0">
                            <a:solidFill>
                              <a:srgbClr val="0070C0"/>
                            </a:solidFill>
                            <a:latin typeface="Cambria Math" panose="02040503050406030204" pitchFamily="18" charset="0"/>
                          </a:rPr>
                          <m:t>𝑐</m:t>
                        </m:r>
                      </m:sub>
                    </m:sSub>
                  </m:oMath>
                </a14:m>
                <a:r>
                  <a:rPr lang="en-US" sz="1600" dirty="0">
                    <a:solidFill>
                      <a:srgbClr val="0070C0"/>
                    </a:solidFill>
                  </a:rPr>
                  <a:t> (feature values) and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oMath>
                </a14:m>
                <a:r>
                  <a:rPr lang="en-US" sz="1600" dirty="0">
                    <a:solidFill>
                      <a:srgbClr val="0070C0"/>
                    </a:solidFill>
                  </a:rPr>
                  <a:t> are updated along the gradient </a:t>
                </a:r>
                <a14:m>
                  <m:oMath xmlns:m="http://schemas.openxmlformats.org/officeDocument/2006/math">
                    <m:r>
                      <a:rPr lang="en-US" sz="1600" b="1" i="0" dirty="0" smtClean="0">
                        <a:solidFill>
                          <a:srgbClr val="0070C0"/>
                        </a:solidFill>
                        <a:latin typeface="Cambria Math" panose="02040503050406030204" pitchFamily="18" charset="0"/>
                      </a:rPr>
                      <m:t>𝛁</m:t>
                    </m:r>
                    <m:sSub>
                      <m:sSubPr>
                        <m:ctrlPr>
                          <a:rPr lang="en-US" sz="1600" b="1" i="1" dirty="0" smtClean="0">
                            <a:solidFill>
                              <a:srgbClr val="0070C0"/>
                            </a:solidFill>
                            <a:latin typeface="Cambria Math" panose="02040503050406030204" pitchFamily="18" charset="0"/>
                          </a:rPr>
                        </m:ctrlPr>
                      </m:sSubPr>
                      <m:e>
                        <m:r>
                          <a:rPr lang="en-US" sz="1600" b="1" i="1" dirty="0" err="1">
                            <a:solidFill>
                              <a:srgbClr val="0070C0"/>
                            </a:solidFill>
                            <a:latin typeface="Cambria Math" panose="02040503050406030204" pitchFamily="18" charset="0"/>
                          </a:rPr>
                          <m:t>𝒛</m:t>
                        </m:r>
                      </m:e>
                      <m:sub>
                        <m:r>
                          <a:rPr lang="en-US" sz="1600" b="1" i="1" dirty="0" err="1">
                            <a:solidFill>
                              <a:srgbClr val="0070C0"/>
                            </a:solidFill>
                            <a:latin typeface="Cambria Math" panose="02040503050406030204" pitchFamily="18" charset="0"/>
                          </a:rPr>
                          <m:t>𝒄</m:t>
                        </m:r>
                      </m:sub>
                    </m:sSub>
                    <m:r>
                      <a:rPr lang="en-US" sz="1600" b="1" i="1" dirty="0" err="1">
                        <a:solidFill>
                          <a:srgbClr val="0070C0"/>
                        </a:solidFill>
                        <a:latin typeface="Cambria Math" panose="02040503050406030204" pitchFamily="18" charset="0"/>
                      </a:rPr>
                      <m:t>𝑾</m:t>
                    </m:r>
                  </m:oMath>
                </a14:m>
                <a:r>
                  <a:rPr lang="en-US" sz="1600" b="1" dirty="0">
                    <a:solidFill>
                      <a:srgbClr val="0070C0"/>
                    </a:solidFill>
                  </a:rPr>
                  <a:t> </a:t>
                </a:r>
                <a:r>
                  <a:rPr lang="en-US" sz="1600" dirty="0"/>
                  <a:t>(Algorithm 1, line 7). </a:t>
                </a:r>
              </a:p>
              <a:p>
                <a:pPr marL="285750" indent="-285750">
                  <a:spcAft>
                    <a:spcPts val="600"/>
                  </a:spcAft>
                  <a:buFont typeface="Arial" panose="020B0604020202020204" pitchFamily="34" charset="0"/>
                  <a:buChar char="•"/>
                </a:pPr>
                <a:r>
                  <a:rPr lang="en-US" sz="1600" dirty="0">
                    <a:solidFill>
                      <a:srgbClr val="C00000"/>
                    </a:solidFill>
                  </a:rPr>
                  <a:t>In classification, </a:t>
                </a:r>
                <a14:m>
                  <m:oMath xmlns:m="http://schemas.openxmlformats.org/officeDocument/2006/math">
                    <m:sSub>
                      <m:sSubPr>
                        <m:ctrlPr>
                          <a:rPr lang="en-US" sz="1600" b="0" i="1" dirty="0" smtClean="0">
                            <a:solidFill>
                              <a:srgbClr val="C00000"/>
                            </a:solidFill>
                            <a:latin typeface="Cambria Math" panose="02040503050406030204" pitchFamily="18" charset="0"/>
                          </a:rPr>
                        </m:ctrlPr>
                      </m:sSubPr>
                      <m:e>
                        <m:r>
                          <a:rPr lang="en-US" sz="1600" i="1" dirty="0" smtClean="0">
                            <a:solidFill>
                              <a:srgbClr val="C00000"/>
                            </a:solidFill>
                            <a:latin typeface="Cambria Math" panose="02040503050406030204" pitchFamily="18" charset="0"/>
                          </a:rPr>
                          <m:t>𝑥</m:t>
                        </m:r>
                      </m:e>
                      <m:sub>
                        <m:r>
                          <a:rPr lang="en-US" sz="1600" i="1" dirty="0" smtClean="0">
                            <a:solidFill>
                              <a:srgbClr val="C00000"/>
                            </a:solidFill>
                            <a:latin typeface="Cambria Math" panose="02040503050406030204" pitchFamily="18" charset="0"/>
                          </a:rPr>
                          <m:t>𝑐</m:t>
                        </m:r>
                      </m:sub>
                    </m:sSub>
                  </m:oMath>
                </a14:m>
                <a:r>
                  <a:rPr lang="en-US" sz="1600" dirty="0">
                    <a:solidFill>
                      <a:srgbClr val="C00000"/>
                    </a:solidFill>
                  </a:rPr>
                  <a:t> was updated only while in regression, </a:t>
                </a:r>
                <a14:m>
                  <m:oMath xmlns:m="http://schemas.openxmlformats.org/officeDocument/2006/math">
                    <m:sSub>
                      <m:sSubPr>
                        <m:ctrlPr>
                          <a:rPr lang="en-US" sz="1600" i="1" dirty="0">
                            <a:solidFill>
                              <a:srgbClr val="C00000"/>
                            </a:solidFill>
                            <a:latin typeface="Cambria Math" panose="02040503050406030204" pitchFamily="18" charset="0"/>
                          </a:rPr>
                        </m:ctrlPr>
                      </m:sSubPr>
                      <m:e>
                        <m:r>
                          <a:rPr lang="en-US" sz="1600" i="1" dirty="0">
                            <a:solidFill>
                              <a:srgbClr val="C00000"/>
                            </a:solidFill>
                            <a:latin typeface="Cambria Math" panose="02040503050406030204" pitchFamily="18" charset="0"/>
                          </a:rPr>
                          <m:t>𝑥</m:t>
                        </m:r>
                      </m:e>
                      <m:sub>
                        <m:r>
                          <a:rPr lang="en-US" sz="1600" i="1" dirty="0">
                            <a:solidFill>
                              <a:srgbClr val="C00000"/>
                            </a:solidFill>
                            <a:latin typeface="Cambria Math" panose="02040503050406030204" pitchFamily="18" charset="0"/>
                          </a:rPr>
                          <m:t>𝑐</m:t>
                        </m:r>
                      </m:sub>
                    </m:sSub>
                  </m:oMath>
                </a14:m>
                <a:r>
                  <a:rPr lang="en-US" sz="1600" dirty="0">
                    <a:solidFill>
                      <a:srgbClr val="C00000"/>
                    </a:solidFill>
                  </a:rPr>
                  <a:t> and </a:t>
                </a:r>
                <a14:m>
                  <m:oMath xmlns:m="http://schemas.openxmlformats.org/officeDocument/2006/math">
                    <m:sSub>
                      <m:sSubPr>
                        <m:ctrlPr>
                          <a:rPr lang="en-US" sz="1600" i="1" dirty="0">
                            <a:solidFill>
                              <a:srgbClr val="C00000"/>
                            </a:solidFill>
                            <a:latin typeface="Cambria Math" panose="02040503050406030204" pitchFamily="18" charset="0"/>
                          </a:rPr>
                        </m:ctrlPr>
                      </m:sSubPr>
                      <m:e>
                        <m:r>
                          <a:rPr lang="en-US" sz="1600" i="1" dirty="0">
                            <a:solidFill>
                              <a:srgbClr val="C00000"/>
                            </a:solidFill>
                            <a:latin typeface="Cambria Math" panose="02040503050406030204" pitchFamily="18" charset="0"/>
                          </a:rPr>
                          <m:t>𝑦</m:t>
                        </m:r>
                      </m:e>
                      <m:sub>
                        <m:r>
                          <a:rPr lang="en-US" sz="1600" i="1" dirty="0">
                            <a:solidFill>
                              <a:srgbClr val="C00000"/>
                            </a:solidFill>
                            <a:latin typeface="Cambria Math" panose="02040503050406030204" pitchFamily="18" charset="0"/>
                          </a:rPr>
                          <m:t>𝑐</m:t>
                        </m:r>
                      </m:sub>
                    </m:sSub>
                  </m:oMath>
                </a14:m>
                <a:r>
                  <a:rPr lang="en-US" sz="1600" dirty="0">
                    <a:solidFill>
                      <a:srgbClr val="C00000"/>
                    </a:solidFill>
                  </a:rPr>
                  <a:t> are both updated.</a:t>
                </a:r>
              </a:p>
            </p:txBody>
          </p:sp>
        </mc:Choice>
        <mc:Fallback>
          <p:sp>
            <p:nvSpPr>
              <p:cNvPr id="3" name="TextBox 2">
                <a:extLst>
                  <a:ext uri="{FF2B5EF4-FFF2-40B4-BE49-F238E27FC236}">
                    <a16:creationId xmlns:a16="http://schemas.microsoft.com/office/drawing/2014/main" id="{34C3D72D-B715-3A2F-F370-3592AB2C07BB}"/>
                  </a:ext>
                </a:extLst>
              </p:cNvPr>
              <p:cNvSpPr txBox="1">
                <a:spLocks noRot="1" noChangeAspect="1" noMove="1" noResize="1" noEditPoints="1" noAdjustHandles="1" noChangeArrowheads="1" noChangeShapeType="1" noTextEdit="1"/>
              </p:cNvSpPr>
              <p:nvPr/>
            </p:nvSpPr>
            <p:spPr>
              <a:xfrm>
                <a:off x="180471" y="854452"/>
                <a:ext cx="6811343" cy="4570482"/>
              </a:xfrm>
              <a:prstGeom prst="rect">
                <a:avLst/>
              </a:prstGeom>
              <a:blipFill>
                <a:blip r:embed="rId4"/>
                <a:stretch>
                  <a:fillRect l="-372" t="-554" r="-931" b="-554"/>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DDB18861-EE94-CDAA-8FED-6FC11C13C8EC}"/>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D075090-FDA0-F1E6-256C-51E4C395DBE1}"/>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t>Jagielski, Matthew, Alina </a:t>
            </a:r>
            <a:r>
              <a:rPr lang="en-US" sz="1100" dirty="0" err="1"/>
              <a:t>Oprea</a:t>
            </a:r>
            <a:r>
              <a:rPr lang="en-US" sz="1100" dirty="0"/>
              <a:t>, Battista </a:t>
            </a:r>
            <a:r>
              <a:rPr lang="en-US" sz="1100" dirty="0" err="1"/>
              <a:t>Biggio</a:t>
            </a:r>
            <a:r>
              <a:rPr lang="en-US" sz="1100" dirty="0"/>
              <a:t>, Chang Liu, Cristina Nita-</a:t>
            </a:r>
            <a:r>
              <a:rPr lang="en-US" sz="1100" dirty="0" err="1"/>
              <a:t>Rotaru</a:t>
            </a:r>
            <a:r>
              <a:rPr lang="en-US" sz="1100" dirty="0"/>
              <a:t>, and Bo Li. "</a:t>
            </a:r>
            <a:r>
              <a:rPr lang="en-US" sz="1100" b="1" dirty="0"/>
              <a:t>Manipulating machine learning: Poisoning attacks and countermeasures for regression learning</a:t>
            </a:r>
            <a:r>
              <a:rPr lang="en-US" sz="1100" dirty="0"/>
              <a:t>." </a:t>
            </a:r>
            <a:r>
              <a:rPr lang="en-US" sz="1100" i="1" dirty="0"/>
              <a:t>In 2018 IEEE symposium on security and privacy (SP)</a:t>
            </a:r>
            <a:r>
              <a:rPr lang="en-US" sz="1100" dirty="0"/>
              <a:t>, pp. 19-35. IEEE, 2018.</a:t>
            </a:r>
          </a:p>
        </p:txBody>
      </p:sp>
      <p:pic>
        <p:nvPicPr>
          <p:cNvPr id="16" name="Picture 15" descr="A screenshot of a computer program&#10;&#10;Description automatically generated">
            <a:extLst>
              <a:ext uri="{FF2B5EF4-FFF2-40B4-BE49-F238E27FC236}">
                <a16:creationId xmlns:a16="http://schemas.microsoft.com/office/drawing/2014/main" id="{6F68F671-DC8A-4BA6-08B4-74EFCFF5E7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5753" y="878333"/>
            <a:ext cx="5027051" cy="4630369"/>
          </a:xfrm>
          <a:prstGeom prst="rect">
            <a:avLst/>
          </a:prstGeom>
        </p:spPr>
      </p:pic>
    </p:spTree>
    <p:extLst>
      <p:ext uri="{BB962C8B-B14F-4D97-AF65-F5344CB8AC3E}">
        <p14:creationId xmlns:p14="http://schemas.microsoft.com/office/powerpoint/2010/main" val="2500490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80ED1-4D79-F9F3-F7F4-202E8F80C976}"/>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7CCCD1C2-5DA9-807A-D886-2766F617D512}"/>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17A0637B-977D-BDEC-BB58-8F552F49650E}"/>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5</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BCDBF206-7F64-179F-3005-4C40B25D4F0B}"/>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7539A5ED-4D19-62D6-51AC-FB0DB04E91EF}"/>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A3BD0BC-A4D5-8684-5B03-0303EA622D1B}"/>
              </a:ext>
            </a:extLst>
          </p:cNvPr>
          <p:cNvSpPr txBox="1"/>
          <p:nvPr/>
        </p:nvSpPr>
        <p:spPr>
          <a:xfrm>
            <a:off x="180472" y="204649"/>
            <a:ext cx="11668627"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Manipulating Machine Learning: Poisoning Attacks and Countermeasures for Regression Learning</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34C3D72D-B715-3A2F-F370-3592AB2C07BB}"/>
                  </a:ext>
                </a:extLst>
              </p:cNvPr>
              <p:cNvSpPr txBox="1"/>
              <p:nvPr/>
            </p:nvSpPr>
            <p:spPr>
              <a:xfrm>
                <a:off x="180471" y="854452"/>
                <a:ext cx="6811343" cy="4570482"/>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t>Difference between </a:t>
                </a:r>
                <a:r>
                  <a:rPr lang="en-US" sz="1600" b="1" dirty="0">
                    <a:latin typeface="Calibri" panose="020F0502020204030204" pitchFamily="34" charset="0"/>
                    <a:cs typeface="Calibri" panose="020F0502020204030204" pitchFamily="34" charset="0"/>
                  </a:rPr>
                  <a:t>Poisoning Attacks for</a:t>
                </a:r>
                <a:r>
                  <a:rPr lang="en-US" sz="1600" b="1" i="1" dirty="0">
                    <a:latin typeface="Calibri" panose="020F0502020204030204" pitchFamily="34" charset="0"/>
                    <a:cs typeface="Calibri" panose="020F0502020204030204" pitchFamily="34" charset="0"/>
                  </a:rPr>
                  <a:t> </a:t>
                </a:r>
                <a:r>
                  <a:rPr lang="en-US" sz="1600" b="1" dirty="0">
                    <a:latin typeface="Calibri" panose="020F0502020204030204" pitchFamily="34" charset="0"/>
                    <a:cs typeface="Calibri" panose="020F0502020204030204" pitchFamily="34" charset="0"/>
                  </a:rPr>
                  <a:t>Regression and Classification</a:t>
                </a:r>
                <a:endParaRPr lang="en-US" sz="1600" b="1" dirty="0"/>
              </a:p>
              <a:p>
                <a:pPr marL="285750" indent="-285750">
                  <a:spcAft>
                    <a:spcPts val="600"/>
                  </a:spcAft>
                  <a:buFont typeface="Arial" panose="020B0604020202020204" pitchFamily="34" charset="0"/>
                  <a:buChar char="•"/>
                </a:pPr>
                <a:r>
                  <a:rPr lang="en-US" sz="1600" dirty="0"/>
                  <a:t>For regression, there are two initialization strategies in this work. </a:t>
                </a:r>
              </a:p>
              <a:p>
                <a:pPr marL="285750" indent="-285750">
                  <a:spcAft>
                    <a:spcPts val="600"/>
                  </a:spcAft>
                  <a:buFont typeface="Arial" panose="020B0604020202020204" pitchFamily="34" charset="0"/>
                  <a:buChar char="•"/>
                </a:pPr>
                <a:r>
                  <a:rPr lang="en-US" sz="1600" dirty="0"/>
                  <a:t>In both cases, </a:t>
                </a:r>
                <a:r>
                  <a:rPr lang="en-US" sz="1600" b="1" dirty="0"/>
                  <a:t>a set of points </a:t>
                </a:r>
                <a:r>
                  <a:rPr lang="en-US" sz="1600" dirty="0"/>
                  <a:t>is chosen at </a:t>
                </a:r>
                <a:r>
                  <a:rPr lang="en-US" sz="1600" b="1" dirty="0"/>
                  <a:t>random</a:t>
                </a:r>
                <a:r>
                  <a:rPr lang="en-US" sz="1600" dirty="0"/>
                  <a:t> from the training set </a:t>
                </a:r>
                <a14:m>
                  <m:oMath xmlns:m="http://schemas.openxmlformats.org/officeDocument/2006/math">
                    <m:sSub>
                      <m:sSubPr>
                        <m:ctrlPr>
                          <a:rPr lang="en-US" sz="1600" b="0" i="1" dirty="0" smtClean="0">
                            <a:latin typeface="Cambria Math" panose="02040503050406030204" pitchFamily="18" charset="0"/>
                          </a:rPr>
                        </m:ctrlPr>
                      </m:sSubPr>
                      <m:e>
                        <m:r>
                          <a:rPr lang="en-US" sz="1600" i="1" dirty="0" smtClean="0">
                            <a:latin typeface="Cambria Math" panose="02040503050406030204" pitchFamily="18" charset="0"/>
                          </a:rPr>
                          <m:t>𝐷</m:t>
                        </m:r>
                      </m:e>
                      <m:sub>
                        <m:r>
                          <a:rPr lang="en-US" sz="1600" b="0" i="1" dirty="0" smtClean="0">
                            <a:latin typeface="Cambria Math" panose="02040503050406030204" pitchFamily="18" charset="0"/>
                          </a:rPr>
                          <m:t>𝑡𝑟</m:t>
                        </m:r>
                      </m:sub>
                    </m:sSub>
                  </m:oMath>
                </a14:m>
                <a:r>
                  <a:rPr lang="en-US" sz="1600" dirty="0"/>
                  <a:t>, but then the </a:t>
                </a:r>
                <a:r>
                  <a:rPr lang="en-US" sz="1600" b="1" dirty="0"/>
                  <a:t>new response value </a:t>
                </a:r>
                <a14:m>
                  <m:oMath xmlns:m="http://schemas.openxmlformats.org/officeDocument/2006/math">
                    <m:sSub>
                      <m:sSubPr>
                        <m:ctrlPr>
                          <a:rPr lang="en-US" sz="1600" b="0" i="1" dirty="0" smtClean="0">
                            <a:latin typeface="Cambria Math" panose="02040503050406030204" pitchFamily="18" charset="0"/>
                          </a:rPr>
                        </m:ctrlPr>
                      </m:sSubPr>
                      <m:e>
                        <m:r>
                          <a:rPr lang="en-US" sz="1600" i="1" dirty="0" smtClean="0">
                            <a:latin typeface="Cambria Math" panose="02040503050406030204" pitchFamily="18" charset="0"/>
                          </a:rPr>
                          <m:t>𝑦</m:t>
                        </m:r>
                      </m:e>
                      <m:sub>
                        <m:r>
                          <a:rPr lang="en-US" sz="1600" i="1" dirty="0" smtClean="0">
                            <a:latin typeface="Cambria Math" panose="02040503050406030204" pitchFamily="18" charset="0"/>
                          </a:rPr>
                          <m:t>𝑐</m:t>
                        </m:r>
                      </m:sub>
                    </m:sSub>
                  </m:oMath>
                </a14:m>
                <a:r>
                  <a:rPr lang="en-US" sz="1600" dirty="0"/>
                  <a:t> of each poisoning point is set in one of two ways: </a:t>
                </a:r>
              </a:p>
              <a:p>
                <a:pPr marL="742950" lvl="1" indent="-285750">
                  <a:spcAft>
                    <a:spcPts val="600"/>
                  </a:spcAft>
                  <a:buFont typeface="Arial" panose="020B0604020202020204" pitchFamily="34" charset="0"/>
                  <a:buChar char="•"/>
                </a:pPr>
                <a:r>
                  <a:rPr lang="en-US" sz="1600" dirty="0"/>
                  <a:t>. (</a:t>
                </a:r>
                <a:r>
                  <a:rPr lang="en-US" sz="1600" dirty="0" err="1"/>
                  <a:t>i</a:t>
                </a:r>
                <a:r>
                  <a:rPr lang="en-US" sz="1600" dirty="0"/>
                  <a:t>) Inverse Flipping (</a:t>
                </a:r>
                <a:r>
                  <a:rPr lang="en-US" sz="1600" dirty="0" err="1"/>
                  <a:t>InvFlip</a:t>
                </a:r>
                <a:r>
                  <a:rPr lang="en-US" sz="1600" dirty="0"/>
                  <a:t>): setting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r>
                      <a:rPr lang="en-US" sz="1600" i="1" dirty="0">
                        <a:solidFill>
                          <a:srgbClr val="0070C0"/>
                        </a:solidFill>
                        <a:latin typeface="Cambria Math" panose="02040503050406030204" pitchFamily="18" charset="0"/>
                      </a:rPr>
                      <m:t>=1−</m:t>
                    </m:r>
                    <m:r>
                      <a:rPr lang="en-US" sz="1600" i="1" dirty="0">
                        <a:solidFill>
                          <a:srgbClr val="0070C0"/>
                        </a:solidFill>
                        <a:latin typeface="Cambria Math" panose="02040503050406030204" pitchFamily="18" charset="0"/>
                      </a:rPr>
                      <m:t>𝑦</m:t>
                    </m:r>
                  </m:oMath>
                </a14:m>
                <a:r>
                  <a:rPr lang="en-US" sz="1600" dirty="0"/>
                  <a:t>.</a:t>
                </a:r>
              </a:p>
              <a:p>
                <a:pPr marL="1200150" lvl="2" indent="-285750">
                  <a:spcAft>
                    <a:spcPts val="600"/>
                  </a:spcAft>
                  <a:buFont typeface="Arial" panose="020B0604020202020204" pitchFamily="34" charset="0"/>
                  <a:buChar char="•"/>
                </a:pPr>
                <a:r>
                  <a:rPr lang="en-US" sz="1600" dirty="0"/>
                  <a:t>To simulate label flips in the context of regression, </a:t>
                </a:r>
                <a:r>
                  <a:rPr lang="en-US" sz="1600" dirty="0" err="1"/>
                  <a:t>InvFlip</a:t>
                </a:r>
                <a:r>
                  <a:rPr lang="en-US" sz="1600" dirty="0"/>
                  <a:t> strategy was used. </a:t>
                </a:r>
              </a:p>
              <a:p>
                <a:pPr marL="742950" lvl="1" indent="-285750">
                  <a:spcAft>
                    <a:spcPts val="600"/>
                  </a:spcAft>
                  <a:buFont typeface="Arial" panose="020B0604020202020204" pitchFamily="34" charset="0"/>
                  <a:buChar char="•"/>
                </a:pPr>
                <a:r>
                  <a:rPr lang="en-US" sz="1600" dirty="0"/>
                  <a:t>(ii) Boundary Flipping (</a:t>
                </a:r>
                <a:r>
                  <a:rPr lang="en-US" sz="1600" dirty="0" err="1"/>
                  <a:t>BFlip</a:t>
                </a:r>
                <a:r>
                  <a:rPr lang="en-US" sz="1600" dirty="0"/>
                  <a:t>): setting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r>
                      <a:rPr lang="en-US" sz="1600" i="1" dirty="0">
                        <a:solidFill>
                          <a:srgbClr val="0070C0"/>
                        </a:solidFill>
                        <a:latin typeface="Cambria Math" panose="02040503050406030204" pitchFamily="18" charset="0"/>
                      </a:rPr>
                      <m:t>=</m:t>
                    </m:r>
                    <m:r>
                      <a:rPr lang="en-US" sz="1600" i="1" dirty="0">
                        <a:solidFill>
                          <a:srgbClr val="0070C0"/>
                        </a:solidFill>
                        <a:latin typeface="Cambria Math" panose="02040503050406030204" pitchFamily="18" charset="0"/>
                      </a:rPr>
                      <m:t>𝑟𝑜𝑢𝑛𝑑</m:t>
                    </m:r>
                    <m:r>
                      <a:rPr lang="en-US" sz="1600" i="1" dirty="0">
                        <a:solidFill>
                          <a:srgbClr val="0070C0"/>
                        </a:solidFill>
                        <a:latin typeface="Cambria Math" panose="02040503050406030204" pitchFamily="18" charset="0"/>
                      </a:rPr>
                      <m:t>(1−</m:t>
                    </m:r>
                    <m:r>
                      <a:rPr lang="en-US" sz="1600" i="1" dirty="0">
                        <a:solidFill>
                          <a:srgbClr val="0070C0"/>
                        </a:solidFill>
                        <a:latin typeface="Cambria Math" panose="02040503050406030204" pitchFamily="18" charset="0"/>
                      </a:rPr>
                      <m:t>𝑦</m:t>
                    </m:r>
                    <m:r>
                      <a:rPr lang="en-US" sz="1600" i="1" dirty="0">
                        <a:solidFill>
                          <a:srgbClr val="0070C0"/>
                        </a:solidFill>
                        <a:latin typeface="Cambria Math" panose="02040503050406030204" pitchFamily="18" charset="0"/>
                      </a:rPr>
                      <m:t>), </m:t>
                    </m:r>
                  </m:oMath>
                </a14:m>
                <a:r>
                  <a:rPr lang="en-US" sz="1600" dirty="0"/>
                  <a:t>where round rounds to the nearest 0 or 1 value (recall that the response variables are in [0, 1]). </a:t>
                </a:r>
              </a:p>
              <a:p>
                <a:pPr marL="285750" indent="-285750">
                  <a:spcAft>
                    <a:spcPts val="600"/>
                  </a:spcAft>
                  <a:buFont typeface="Arial" panose="020B0604020202020204" pitchFamily="34" charset="0"/>
                  <a:buChar char="•"/>
                </a:pPr>
                <a:r>
                  <a:rPr lang="en-US" sz="1600" dirty="0"/>
                  <a:t>Algorithm 1 can still be used to implement this attack, provided that </a:t>
                </a:r>
                <a:r>
                  <a:rPr lang="en-US" sz="1600" dirty="0">
                    <a:solidFill>
                      <a:srgbClr val="0070C0"/>
                    </a:solidFill>
                  </a:rPr>
                  <a:t>both </a:t>
                </a:r>
                <a14:m>
                  <m:oMath xmlns:m="http://schemas.openxmlformats.org/officeDocument/2006/math">
                    <m:sSub>
                      <m:sSubPr>
                        <m:ctrlPr>
                          <a:rPr lang="en-US" sz="1600" b="0" i="1" dirty="0" smtClean="0">
                            <a:solidFill>
                              <a:srgbClr val="0070C0"/>
                            </a:solidFill>
                            <a:latin typeface="Cambria Math" panose="02040503050406030204" pitchFamily="18" charset="0"/>
                          </a:rPr>
                        </m:ctrlPr>
                      </m:sSubPr>
                      <m:e>
                        <m:r>
                          <a:rPr lang="en-US" sz="1600" i="1" dirty="0" smtClean="0">
                            <a:solidFill>
                              <a:srgbClr val="0070C0"/>
                            </a:solidFill>
                            <a:latin typeface="Cambria Math" panose="02040503050406030204" pitchFamily="18" charset="0"/>
                          </a:rPr>
                          <m:t>𝑥</m:t>
                        </m:r>
                      </m:e>
                      <m:sub>
                        <m:r>
                          <a:rPr lang="en-US" sz="1600" i="1" dirty="0" smtClean="0">
                            <a:solidFill>
                              <a:srgbClr val="0070C0"/>
                            </a:solidFill>
                            <a:latin typeface="Cambria Math" panose="02040503050406030204" pitchFamily="18" charset="0"/>
                          </a:rPr>
                          <m:t>𝑐</m:t>
                        </m:r>
                      </m:sub>
                    </m:sSub>
                  </m:oMath>
                </a14:m>
                <a:r>
                  <a:rPr lang="en-US" sz="1600" dirty="0">
                    <a:solidFill>
                      <a:srgbClr val="0070C0"/>
                    </a:solidFill>
                  </a:rPr>
                  <a:t> (feature values) and </a:t>
                </a:r>
                <a14:m>
                  <m:oMath xmlns:m="http://schemas.openxmlformats.org/officeDocument/2006/math">
                    <m:sSub>
                      <m:sSubPr>
                        <m:ctrlPr>
                          <a:rPr lang="en-US" sz="1600" i="1" dirty="0">
                            <a:solidFill>
                              <a:srgbClr val="0070C0"/>
                            </a:solidFill>
                            <a:latin typeface="Cambria Math" panose="02040503050406030204" pitchFamily="18" charset="0"/>
                          </a:rPr>
                        </m:ctrlPr>
                      </m:sSubPr>
                      <m:e>
                        <m:r>
                          <a:rPr lang="en-US" sz="1600" i="1" dirty="0">
                            <a:solidFill>
                              <a:srgbClr val="0070C0"/>
                            </a:solidFill>
                            <a:latin typeface="Cambria Math" panose="02040503050406030204" pitchFamily="18" charset="0"/>
                          </a:rPr>
                          <m:t>𝑦</m:t>
                        </m:r>
                      </m:e>
                      <m:sub>
                        <m:r>
                          <a:rPr lang="en-US" sz="1600" i="1" dirty="0">
                            <a:solidFill>
                              <a:srgbClr val="0070C0"/>
                            </a:solidFill>
                            <a:latin typeface="Cambria Math" panose="02040503050406030204" pitchFamily="18" charset="0"/>
                          </a:rPr>
                          <m:t>𝑐</m:t>
                        </m:r>
                      </m:sub>
                    </m:sSub>
                  </m:oMath>
                </a14:m>
                <a:r>
                  <a:rPr lang="en-US" sz="1600" dirty="0">
                    <a:solidFill>
                      <a:srgbClr val="0070C0"/>
                    </a:solidFill>
                  </a:rPr>
                  <a:t> are updated along the gradient </a:t>
                </a:r>
                <a14:m>
                  <m:oMath xmlns:m="http://schemas.openxmlformats.org/officeDocument/2006/math">
                    <m:r>
                      <a:rPr lang="en-US" sz="1600" b="1" i="0" dirty="0" smtClean="0">
                        <a:solidFill>
                          <a:srgbClr val="0070C0"/>
                        </a:solidFill>
                        <a:latin typeface="Cambria Math" panose="02040503050406030204" pitchFamily="18" charset="0"/>
                      </a:rPr>
                      <m:t>𝛁</m:t>
                    </m:r>
                    <m:sSub>
                      <m:sSubPr>
                        <m:ctrlPr>
                          <a:rPr lang="en-US" sz="1600" b="1" i="1" dirty="0" smtClean="0">
                            <a:solidFill>
                              <a:srgbClr val="0070C0"/>
                            </a:solidFill>
                            <a:latin typeface="Cambria Math" panose="02040503050406030204" pitchFamily="18" charset="0"/>
                          </a:rPr>
                        </m:ctrlPr>
                      </m:sSubPr>
                      <m:e>
                        <m:r>
                          <a:rPr lang="en-US" sz="1600" b="1" i="1" dirty="0" err="1">
                            <a:solidFill>
                              <a:srgbClr val="0070C0"/>
                            </a:solidFill>
                            <a:latin typeface="Cambria Math" panose="02040503050406030204" pitchFamily="18" charset="0"/>
                          </a:rPr>
                          <m:t>𝒛</m:t>
                        </m:r>
                      </m:e>
                      <m:sub>
                        <m:r>
                          <a:rPr lang="en-US" sz="1600" b="1" i="1" dirty="0" err="1">
                            <a:solidFill>
                              <a:srgbClr val="0070C0"/>
                            </a:solidFill>
                            <a:latin typeface="Cambria Math" panose="02040503050406030204" pitchFamily="18" charset="0"/>
                          </a:rPr>
                          <m:t>𝒄</m:t>
                        </m:r>
                      </m:sub>
                    </m:sSub>
                    <m:r>
                      <a:rPr lang="en-US" sz="1600" b="1" i="1" dirty="0" err="1">
                        <a:solidFill>
                          <a:srgbClr val="0070C0"/>
                        </a:solidFill>
                        <a:latin typeface="Cambria Math" panose="02040503050406030204" pitchFamily="18" charset="0"/>
                      </a:rPr>
                      <m:t>𝑾</m:t>
                    </m:r>
                  </m:oMath>
                </a14:m>
                <a:r>
                  <a:rPr lang="en-US" sz="1600" b="1" dirty="0">
                    <a:solidFill>
                      <a:srgbClr val="0070C0"/>
                    </a:solidFill>
                  </a:rPr>
                  <a:t> </a:t>
                </a:r>
                <a:r>
                  <a:rPr lang="en-US" sz="1600" dirty="0"/>
                  <a:t>(Algorithm 1, line 7). </a:t>
                </a:r>
              </a:p>
              <a:p>
                <a:pPr marL="285750" indent="-285750">
                  <a:spcAft>
                    <a:spcPts val="600"/>
                  </a:spcAft>
                  <a:buFont typeface="Arial" panose="020B0604020202020204" pitchFamily="34" charset="0"/>
                  <a:buChar char="•"/>
                </a:pPr>
                <a:r>
                  <a:rPr lang="en-US" sz="1600" dirty="0">
                    <a:solidFill>
                      <a:srgbClr val="C00000"/>
                    </a:solidFill>
                  </a:rPr>
                  <a:t>In classification, </a:t>
                </a:r>
                <a14:m>
                  <m:oMath xmlns:m="http://schemas.openxmlformats.org/officeDocument/2006/math">
                    <m:sSub>
                      <m:sSubPr>
                        <m:ctrlPr>
                          <a:rPr lang="en-US" sz="1600" b="0" i="1" dirty="0" smtClean="0">
                            <a:solidFill>
                              <a:srgbClr val="C00000"/>
                            </a:solidFill>
                            <a:latin typeface="Cambria Math" panose="02040503050406030204" pitchFamily="18" charset="0"/>
                          </a:rPr>
                        </m:ctrlPr>
                      </m:sSubPr>
                      <m:e>
                        <m:r>
                          <a:rPr lang="en-US" sz="1600" i="1" dirty="0" smtClean="0">
                            <a:solidFill>
                              <a:srgbClr val="C00000"/>
                            </a:solidFill>
                            <a:latin typeface="Cambria Math" panose="02040503050406030204" pitchFamily="18" charset="0"/>
                          </a:rPr>
                          <m:t>𝑥</m:t>
                        </m:r>
                      </m:e>
                      <m:sub>
                        <m:r>
                          <a:rPr lang="en-US" sz="1600" i="1" dirty="0" smtClean="0">
                            <a:solidFill>
                              <a:srgbClr val="C00000"/>
                            </a:solidFill>
                            <a:latin typeface="Cambria Math" panose="02040503050406030204" pitchFamily="18" charset="0"/>
                          </a:rPr>
                          <m:t>𝑐</m:t>
                        </m:r>
                      </m:sub>
                    </m:sSub>
                  </m:oMath>
                </a14:m>
                <a:r>
                  <a:rPr lang="en-US" sz="1600" dirty="0">
                    <a:solidFill>
                      <a:srgbClr val="C00000"/>
                    </a:solidFill>
                  </a:rPr>
                  <a:t> was updated only while in regression, </a:t>
                </a:r>
                <a14:m>
                  <m:oMath xmlns:m="http://schemas.openxmlformats.org/officeDocument/2006/math">
                    <m:sSub>
                      <m:sSubPr>
                        <m:ctrlPr>
                          <a:rPr lang="en-US" sz="1600" i="1" dirty="0">
                            <a:solidFill>
                              <a:srgbClr val="C00000"/>
                            </a:solidFill>
                            <a:latin typeface="Cambria Math" panose="02040503050406030204" pitchFamily="18" charset="0"/>
                          </a:rPr>
                        </m:ctrlPr>
                      </m:sSubPr>
                      <m:e>
                        <m:r>
                          <a:rPr lang="en-US" sz="1600" i="1" dirty="0">
                            <a:solidFill>
                              <a:srgbClr val="C00000"/>
                            </a:solidFill>
                            <a:latin typeface="Cambria Math" panose="02040503050406030204" pitchFamily="18" charset="0"/>
                          </a:rPr>
                          <m:t>𝑥</m:t>
                        </m:r>
                      </m:e>
                      <m:sub>
                        <m:r>
                          <a:rPr lang="en-US" sz="1600" i="1" dirty="0">
                            <a:solidFill>
                              <a:srgbClr val="C00000"/>
                            </a:solidFill>
                            <a:latin typeface="Cambria Math" panose="02040503050406030204" pitchFamily="18" charset="0"/>
                          </a:rPr>
                          <m:t>𝑐</m:t>
                        </m:r>
                      </m:sub>
                    </m:sSub>
                  </m:oMath>
                </a14:m>
                <a:r>
                  <a:rPr lang="en-US" sz="1600" dirty="0">
                    <a:solidFill>
                      <a:srgbClr val="C00000"/>
                    </a:solidFill>
                  </a:rPr>
                  <a:t> and </a:t>
                </a:r>
                <a14:m>
                  <m:oMath xmlns:m="http://schemas.openxmlformats.org/officeDocument/2006/math">
                    <m:sSub>
                      <m:sSubPr>
                        <m:ctrlPr>
                          <a:rPr lang="en-US" sz="1600" i="1" dirty="0">
                            <a:solidFill>
                              <a:srgbClr val="C00000"/>
                            </a:solidFill>
                            <a:latin typeface="Cambria Math" panose="02040503050406030204" pitchFamily="18" charset="0"/>
                          </a:rPr>
                        </m:ctrlPr>
                      </m:sSubPr>
                      <m:e>
                        <m:r>
                          <a:rPr lang="en-US" sz="1600" i="1" dirty="0">
                            <a:solidFill>
                              <a:srgbClr val="C00000"/>
                            </a:solidFill>
                            <a:latin typeface="Cambria Math" panose="02040503050406030204" pitchFamily="18" charset="0"/>
                          </a:rPr>
                          <m:t>𝑦</m:t>
                        </m:r>
                      </m:e>
                      <m:sub>
                        <m:r>
                          <a:rPr lang="en-US" sz="1600" i="1" dirty="0">
                            <a:solidFill>
                              <a:srgbClr val="C00000"/>
                            </a:solidFill>
                            <a:latin typeface="Cambria Math" panose="02040503050406030204" pitchFamily="18" charset="0"/>
                          </a:rPr>
                          <m:t>𝑐</m:t>
                        </m:r>
                      </m:sub>
                    </m:sSub>
                  </m:oMath>
                </a14:m>
                <a:r>
                  <a:rPr lang="en-US" sz="1600" dirty="0">
                    <a:solidFill>
                      <a:srgbClr val="C00000"/>
                    </a:solidFill>
                  </a:rPr>
                  <a:t> are both updated.</a:t>
                </a:r>
              </a:p>
            </p:txBody>
          </p:sp>
        </mc:Choice>
        <mc:Fallback>
          <p:sp>
            <p:nvSpPr>
              <p:cNvPr id="3" name="TextBox 2">
                <a:extLst>
                  <a:ext uri="{FF2B5EF4-FFF2-40B4-BE49-F238E27FC236}">
                    <a16:creationId xmlns:a16="http://schemas.microsoft.com/office/drawing/2014/main" id="{34C3D72D-B715-3A2F-F370-3592AB2C07BB}"/>
                  </a:ext>
                </a:extLst>
              </p:cNvPr>
              <p:cNvSpPr txBox="1">
                <a:spLocks noRot="1" noChangeAspect="1" noMove="1" noResize="1" noEditPoints="1" noAdjustHandles="1" noChangeArrowheads="1" noChangeShapeType="1" noTextEdit="1"/>
              </p:cNvSpPr>
              <p:nvPr/>
            </p:nvSpPr>
            <p:spPr>
              <a:xfrm>
                <a:off x="180471" y="854452"/>
                <a:ext cx="6811343" cy="4570482"/>
              </a:xfrm>
              <a:prstGeom prst="rect">
                <a:avLst/>
              </a:prstGeom>
              <a:blipFill>
                <a:blip r:embed="rId4"/>
                <a:stretch>
                  <a:fillRect l="-372" t="-554" r="-931" b="-554"/>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DDB18861-EE94-CDAA-8FED-6FC11C13C8EC}"/>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D075090-FDA0-F1E6-256C-51E4C395DBE1}"/>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t>Jagielski, Matthew, Alina </a:t>
            </a:r>
            <a:r>
              <a:rPr lang="en-US" sz="1100" dirty="0" err="1"/>
              <a:t>Oprea</a:t>
            </a:r>
            <a:r>
              <a:rPr lang="en-US" sz="1100" dirty="0"/>
              <a:t>, Battista </a:t>
            </a:r>
            <a:r>
              <a:rPr lang="en-US" sz="1100" dirty="0" err="1"/>
              <a:t>Biggio</a:t>
            </a:r>
            <a:r>
              <a:rPr lang="en-US" sz="1100" dirty="0"/>
              <a:t>, Chang Liu, Cristina Nita-</a:t>
            </a:r>
            <a:r>
              <a:rPr lang="en-US" sz="1100" dirty="0" err="1"/>
              <a:t>Rotaru</a:t>
            </a:r>
            <a:r>
              <a:rPr lang="en-US" sz="1100" dirty="0"/>
              <a:t>, and Bo Li. "</a:t>
            </a:r>
            <a:r>
              <a:rPr lang="en-US" sz="1100" b="1" dirty="0"/>
              <a:t>Manipulating machine learning: Poisoning attacks and countermeasures for regression learning</a:t>
            </a:r>
            <a:r>
              <a:rPr lang="en-US" sz="1100" dirty="0"/>
              <a:t>." </a:t>
            </a:r>
            <a:r>
              <a:rPr lang="en-US" sz="1100" i="1" dirty="0"/>
              <a:t>In 2018 IEEE symposium on security and privacy (SP)</a:t>
            </a:r>
            <a:r>
              <a:rPr lang="en-US" sz="1100" dirty="0"/>
              <a:t>, pp. 19-35. IEEE, 2018.</a:t>
            </a:r>
          </a:p>
        </p:txBody>
      </p:sp>
      <p:pic>
        <p:nvPicPr>
          <p:cNvPr id="12" name="Picture 11" descr="A diagram of a system architecture&#10;&#10;Description automatically generated">
            <a:extLst>
              <a:ext uri="{FF2B5EF4-FFF2-40B4-BE49-F238E27FC236}">
                <a16:creationId xmlns:a16="http://schemas.microsoft.com/office/drawing/2014/main" id="{46ADD9AB-8C4C-F783-8BAC-961A44D6DB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4478" y="878332"/>
            <a:ext cx="4848326" cy="4017538"/>
          </a:xfrm>
          <a:prstGeom prst="rect">
            <a:avLst/>
          </a:prstGeom>
        </p:spPr>
      </p:pic>
    </p:spTree>
    <p:extLst>
      <p:ext uri="{BB962C8B-B14F-4D97-AF65-F5344CB8AC3E}">
        <p14:creationId xmlns:p14="http://schemas.microsoft.com/office/powerpoint/2010/main" val="4196278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E7DF6-FA6F-93CB-4230-1ACFAF772568}"/>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03633228-71B1-1AF8-3178-4BFF6D6FBD84}"/>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50E538CA-9AF2-78DF-8FFF-3A4E5D53C580}"/>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6</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645D9A7F-6F15-4D1B-6EE0-AD3446FB06A0}"/>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3A5B018E-CEBC-8EA4-4A9A-724E78057157}"/>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59B8378-3C8D-C2BD-7F76-539FDCA96B95}"/>
              </a:ext>
            </a:extLst>
          </p:cNvPr>
          <p:cNvSpPr txBox="1"/>
          <p:nvPr/>
        </p:nvSpPr>
        <p:spPr>
          <a:xfrm>
            <a:off x="180472" y="853216"/>
            <a:ext cx="11831054" cy="1815882"/>
          </a:xfrm>
          <a:prstGeom prst="rect">
            <a:avLst/>
          </a:prstGeom>
          <a:noFill/>
        </p:spPr>
        <p:txBody>
          <a:bodyPr wrap="square" rtlCol="0">
            <a:spAutoFit/>
          </a:bodyPr>
          <a:lstStyle/>
          <a:p>
            <a:pPr marL="285750" indent="-285750">
              <a:buFont typeface="Wingdings" pitchFamily="2" charset="2"/>
              <a:buChar char="v"/>
            </a:pPr>
            <a:r>
              <a:rPr lang="en-US" sz="1600" b="1" dirty="0">
                <a:latin typeface="Calibri" panose="020F0502020204030204" pitchFamily="34" charset="0"/>
                <a:cs typeface="Calibri" panose="020F0502020204030204" pitchFamily="34" charset="0"/>
              </a:rPr>
              <a:t>Existing Defense for poisoning attack in regression:</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Existing defense proposals can be classified into two categories: noise-resilient regression algorithms and </a:t>
            </a:r>
            <a:r>
              <a:rPr lang="en-US" sz="1600" dirty="0" err="1">
                <a:latin typeface="Calibri" panose="020F0502020204030204" pitchFamily="34" charset="0"/>
                <a:cs typeface="Calibri" panose="020F0502020204030204" pitchFamily="34" charset="0"/>
              </a:rPr>
              <a:t>adversarially</a:t>
            </a:r>
            <a:r>
              <a:rPr lang="en-US" sz="1600" dirty="0">
                <a:latin typeface="Calibri" panose="020F0502020204030204" pitchFamily="34" charset="0"/>
                <a:cs typeface="Calibri" panose="020F0502020204030204" pitchFamily="34" charset="0"/>
              </a:rPr>
              <a:t> resilient defenses.</a:t>
            </a:r>
          </a:p>
          <a:p>
            <a:pPr marL="742950" lvl="1" indent="-285750">
              <a:buFont typeface="Arial" panose="020B0604020202020204" pitchFamily="34" charset="0"/>
              <a:buChar char="•"/>
            </a:pPr>
            <a:r>
              <a:rPr lang="en-US" sz="1600" b="1" dirty="0">
                <a:latin typeface="Calibri" panose="020F0502020204030204" pitchFamily="34" charset="0"/>
                <a:cs typeface="Calibri" panose="020F0502020204030204" pitchFamily="34" charset="0"/>
              </a:rPr>
              <a:t>Noise-resilient regression. </a:t>
            </a:r>
            <a:r>
              <a:rPr lang="en-US" sz="1600" dirty="0">
                <a:latin typeface="Calibri" panose="020F0502020204030204" pitchFamily="34" charset="0"/>
                <a:cs typeface="Calibri" panose="020F0502020204030204" pitchFamily="34" charset="0"/>
              </a:rPr>
              <a:t>Robust regression has been extensively studied in statistics as a method to provide resilience against noise and outliers. The main idea behind these approaches is to </a:t>
            </a:r>
            <a:r>
              <a:rPr lang="en-US" sz="1600" b="1" dirty="0">
                <a:latin typeface="Calibri" panose="020F0502020204030204" pitchFamily="34" charset="0"/>
                <a:cs typeface="Calibri" panose="020F0502020204030204" pitchFamily="34" charset="0"/>
              </a:rPr>
              <a:t>identify and remove outliers from a dataset</a:t>
            </a:r>
            <a:r>
              <a:rPr lang="en-US" sz="1600" dirty="0">
                <a:latin typeface="Calibri" panose="020F0502020204030204" pitchFamily="34" charset="0"/>
                <a:cs typeface="Calibri" panose="020F0502020204030204" pitchFamily="34" charset="0"/>
              </a:rPr>
              <a:t>.</a:t>
            </a:r>
          </a:p>
          <a:p>
            <a:pPr marL="742950" lvl="1" indent="-285750">
              <a:buFont typeface="Arial" panose="020B0604020202020204" pitchFamily="34" charset="0"/>
              <a:buChar char="•"/>
            </a:pPr>
            <a:r>
              <a:rPr lang="en-US" sz="1600" b="1" dirty="0" err="1">
                <a:latin typeface="Calibri" panose="020F0502020204030204" pitchFamily="34" charset="0"/>
                <a:cs typeface="Calibri" panose="020F0502020204030204" pitchFamily="34" charset="0"/>
              </a:rPr>
              <a:t>Adversarially</a:t>
            </a:r>
            <a:r>
              <a:rPr lang="en-US" sz="1600" b="1" dirty="0">
                <a:latin typeface="Calibri" panose="020F0502020204030204" pitchFamily="34" charset="0"/>
                <a:cs typeface="Calibri" panose="020F0502020204030204" pitchFamily="34" charset="0"/>
              </a:rPr>
              <a:t>-resilient regression</a:t>
            </a:r>
            <a:r>
              <a:rPr lang="en-US" sz="1600" dirty="0">
                <a:latin typeface="Calibri" panose="020F0502020204030204" pitchFamily="34" charset="0"/>
                <a:cs typeface="Calibri" panose="020F0502020204030204" pitchFamily="34" charset="0"/>
              </a:rPr>
              <a:t>. Previously proposed </a:t>
            </a:r>
            <a:r>
              <a:rPr lang="en-US" sz="1600" dirty="0" err="1">
                <a:latin typeface="Calibri" panose="020F0502020204030204" pitchFamily="34" charset="0"/>
                <a:cs typeface="Calibri" panose="020F0502020204030204" pitchFamily="34" charset="0"/>
              </a:rPr>
              <a:t>adversarially</a:t>
            </a:r>
            <a:r>
              <a:rPr lang="en-US" sz="1600" dirty="0">
                <a:latin typeface="Calibri" panose="020F0502020204030204" pitchFamily="34" charset="0"/>
                <a:cs typeface="Calibri" panose="020F0502020204030204" pitchFamily="34" charset="0"/>
              </a:rPr>
              <a:t> resilient regression algorithms typically </a:t>
            </a:r>
            <a:r>
              <a:rPr lang="en-US" sz="1600" b="1" dirty="0">
                <a:latin typeface="Calibri" panose="020F0502020204030204" pitchFamily="34" charset="0"/>
                <a:cs typeface="Calibri" panose="020F0502020204030204" pitchFamily="34" charset="0"/>
              </a:rPr>
              <a:t>provide guarantees </a:t>
            </a:r>
            <a:r>
              <a:rPr lang="en-US" sz="1600" dirty="0">
                <a:latin typeface="Calibri" panose="020F0502020204030204" pitchFamily="34" charset="0"/>
                <a:cs typeface="Calibri" panose="020F0502020204030204" pitchFamily="34" charset="0"/>
              </a:rPr>
              <a:t>under strong assumptions about </a:t>
            </a:r>
            <a:r>
              <a:rPr lang="en-US" sz="1600" b="1" dirty="0">
                <a:latin typeface="Calibri" panose="020F0502020204030204" pitchFamily="34" charset="0"/>
                <a:cs typeface="Calibri" panose="020F0502020204030204" pitchFamily="34" charset="0"/>
              </a:rPr>
              <a:t>data and noise distribution</a:t>
            </a:r>
            <a:r>
              <a:rPr lang="en-US" sz="1600" dirty="0">
                <a:latin typeface="Calibri" panose="020F0502020204030204" pitchFamily="34" charset="0"/>
                <a:cs typeface="Calibri" panose="020F0502020204030204" pitchFamily="34" charset="0"/>
              </a:rPr>
              <a:t>.</a:t>
            </a:r>
          </a:p>
          <a:p>
            <a:pPr marL="285750" indent="-285750">
              <a:buFont typeface="Wingdings" pitchFamily="2" charset="2"/>
              <a:buChar char="v"/>
            </a:pPr>
            <a:r>
              <a:rPr lang="en-US" sz="1600" b="1" dirty="0">
                <a:latin typeface="Calibri" panose="020F0502020204030204" pitchFamily="34" charset="0"/>
                <a:cs typeface="Calibri" panose="020F0502020204030204" pitchFamily="34" charset="0"/>
              </a:rPr>
              <a:t>Proposed Defense: </a:t>
            </a:r>
            <a:r>
              <a:rPr lang="en-US" sz="1600" dirty="0">
                <a:solidFill>
                  <a:srgbClr val="0070C0"/>
                </a:solidFill>
                <a:latin typeface="Calibri" panose="020F0502020204030204" pitchFamily="34" charset="0"/>
                <a:cs typeface="Calibri" panose="020F0502020204030204" pitchFamily="34" charset="0"/>
              </a:rPr>
              <a:t>TRIM</a:t>
            </a: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133BB877-E6A5-4D34-100A-A4A5B7960884}"/>
                  </a:ext>
                </a:extLst>
              </p:cNvPr>
              <p:cNvSpPr txBox="1"/>
              <p:nvPr/>
            </p:nvSpPr>
            <p:spPr>
              <a:xfrm>
                <a:off x="461726" y="2680797"/>
                <a:ext cx="5274056" cy="3416320"/>
              </a:xfrm>
              <a:prstGeom prst="rect">
                <a:avLst/>
              </a:prstGeom>
              <a:noFill/>
            </p:spPr>
            <p:txBody>
              <a:bodyPr wrap="square" rtlCol="0">
                <a:spAutoFit/>
              </a:bodyPr>
              <a:lstStyle/>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Ideally, the goal is to exclude all </a:t>
                </a:r>
                <a14:m>
                  <m:oMath xmlns:m="http://schemas.openxmlformats.org/officeDocument/2006/math">
                    <m:r>
                      <a:rPr lang="en-US" sz="1200" b="0" i="0" dirty="0" smtClean="0">
                        <a:latin typeface="Cambria Math" panose="02040503050406030204" pitchFamily="18" charset="0"/>
                        <a:cs typeface="Calibri" panose="020F0502020204030204" pitchFamily="34" charset="0"/>
                      </a:rPr>
                      <m:t>(</m:t>
                    </m:r>
                    <m:r>
                      <a:rPr lang="en-US" sz="1200" i="1" dirty="0" smtClean="0">
                        <a:latin typeface="Cambria Math" panose="02040503050406030204" pitchFamily="18" charset="0"/>
                        <a:cs typeface="Calibri" panose="020F0502020204030204" pitchFamily="34" charset="0"/>
                      </a:rPr>
                      <m:t>𝑝</m:t>
                    </m:r>
                    <m:r>
                      <a:rPr lang="en-US" sz="1200" b="0" i="1" dirty="0" smtClean="0">
                        <a:latin typeface="Cambria Math" panose="02040503050406030204" pitchFamily="18" charset="0"/>
                        <a:cs typeface="Calibri" panose="020F0502020204030204" pitchFamily="34" charset="0"/>
                      </a:rPr>
                      <m:t>)</m:t>
                    </m:r>
                  </m:oMath>
                </a14:m>
                <a:r>
                  <a:rPr lang="en-US" sz="1200" dirty="0">
                    <a:latin typeface="Calibri" panose="020F0502020204030204" pitchFamily="34" charset="0"/>
                    <a:cs typeface="Calibri" panose="020F0502020204030204" pitchFamily="34" charset="0"/>
                  </a:rPr>
                  <a:t> poisoned points, training the model solely on the </a:t>
                </a:r>
                <a14:m>
                  <m:oMath xmlns:m="http://schemas.openxmlformats.org/officeDocument/2006/math">
                    <m:r>
                      <m:rPr>
                        <m:lit/>
                      </m:rPr>
                      <a:rPr lang="en-US" sz="1200" i="1" dirty="0" smtClean="0">
                        <a:latin typeface="Cambria Math" panose="02040503050406030204" pitchFamily="18" charset="0"/>
                        <a:cs typeface="Calibri" panose="020F0502020204030204" pitchFamily="34" charset="0"/>
                      </a:rPr>
                      <m:t>(</m:t>
                    </m:r>
                    <m:r>
                      <a:rPr lang="en-US" sz="1200" i="1" dirty="0">
                        <a:latin typeface="Cambria Math" panose="02040503050406030204" pitchFamily="18" charset="0"/>
                        <a:cs typeface="Calibri" panose="020F0502020204030204" pitchFamily="34" charset="0"/>
                      </a:rPr>
                      <m:t>𝑛</m:t>
                    </m:r>
                    <m:r>
                      <m:rPr>
                        <m:lit/>
                      </m:rPr>
                      <a:rPr lang="en-US" sz="1200" i="1" dirty="0">
                        <a:latin typeface="Cambria Math" panose="02040503050406030204" pitchFamily="18" charset="0"/>
                        <a:cs typeface="Calibri" panose="020F0502020204030204" pitchFamily="34" charset="0"/>
                      </a:rPr>
                      <m:t>)</m:t>
                    </m:r>
                    <m:r>
                      <a:rPr lang="en-US" sz="1200" i="1" dirty="0">
                        <a:latin typeface="Cambria Math" panose="02040503050406030204" pitchFamily="18" charset="0"/>
                        <a:cs typeface="Calibri" panose="020F0502020204030204" pitchFamily="34" charset="0"/>
                      </a:rPr>
                      <m:t> </m:t>
                    </m:r>
                  </m:oMath>
                </a14:m>
                <a:r>
                  <a:rPr lang="en-US" sz="1200" dirty="0">
                    <a:latin typeface="Calibri" panose="020F0502020204030204" pitchFamily="34" charset="0"/>
                    <a:cs typeface="Calibri" panose="020F0502020204030204" pitchFamily="34" charset="0"/>
                  </a:rPr>
                  <a:t>legitimate points. </a:t>
                </a:r>
              </a:p>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Recognizing the challenge in distinguishing between legitimate and poisoned points due to the unknown true data distribution, </a:t>
                </a:r>
                <a:r>
                  <a:rPr lang="en-US" sz="1200" b="1" dirty="0">
                    <a:latin typeface="Calibri" panose="020F0502020204030204" pitchFamily="34" charset="0"/>
                    <a:cs typeface="Calibri" panose="020F0502020204030204" pitchFamily="34" charset="0"/>
                  </a:rPr>
                  <a:t>TRIM seeks to iteratively identify and train on a subset of points with the lowest residuals</a:t>
                </a:r>
                <a:r>
                  <a:rPr lang="en-US" sz="1200" dirty="0">
                    <a:latin typeface="Calibri" panose="020F0502020204030204" pitchFamily="34" charset="0"/>
                    <a:cs typeface="Calibri" panose="020F0502020204030204" pitchFamily="34" charset="0"/>
                  </a:rPr>
                  <a:t>, which may include some </a:t>
                </a:r>
                <a:r>
                  <a:rPr lang="en-US" sz="1200" b="1" dirty="0">
                    <a:latin typeface="Calibri" panose="020F0502020204030204" pitchFamily="34" charset="0"/>
                    <a:cs typeface="Calibri" panose="020F0502020204030204" pitchFamily="34" charset="0"/>
                  </a:rPr>
                  <a:t>poisoned points that closely resemble legitimate data</a:t>
                </a:r>
                <a:r>
                  <a:rPr lang="en-US" sz="1200" dirty="0">
                    <a:latin typeface="Calibri" panose="020F0502020204030204" pitchFamily="34" charset="0"/>
                    <a:cs typeface="Calibri" panose="020F0502020204030204" pitchFamily="34" charset="0"/>
                  </a:rPr>
                  <a:t> but are </a:t>
                </a:r>
                <a:r>
                  <a:rPr lang="en-US" sz="1200" b="1" dirty="0">
                    <a:latin typeface="Calibri" panose="020F0502020204030204" pitchFamily="34" charset="0"/>
                    <a:cs typeface="Calibri" panose="020F0502020204030204" pitchFamily="34" charset="0"/>
                  </a:rPr>
                  <a:t>less likely to significantly impact the model</a:t>
                </a:r>
                <a:r>
                  <a:rPr lang="en-US" sz="1200" dirty="0">
                    <a:latin typeface="Calibri" panose="020F0502020204030204" pitchFamily="34" charset="0"/>
                    <a:cs typeface="Calibri" panose="020F0502020204030204" pitchFamily="34" charset="0"/>
                  </a:rPr>
                  <a:t>. </a:t>
                </a:r>
              </a:p>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Since direct enumeration of all subsets is impractical, </a:t>
                </a:r>
                <a:r>
                  <a:rPr lang="en-US" sz="1200" b="1" dirty="0">
                    <a:latin typeface="Calibri" panose="020F0502020204030204" pitchFamily="34" charset="0"/>
                    <a:cs typeface="Calibri" panose="020F0502020204030204" pitchFamily="34" charset="0"/>
                  </a:rPr>
                  <a:t>TRIM adopts an iterative approach</a:t>
                </a:r>
                <a:r>
                  <a:rPr lang="en-US" sz="1200" dirty="0">
                    <a:latin typeface="Calibri" panose="020F0502020204030204" pitchFamily="34" charset="0"/>
                    <a:cs typeface="Calibri" panose="020F0502020204030204" pitchFamily="34" charset="0"/>
                  </a:rPr>
                  <a:t> inspired by techniques like alternating minimization or expectation maximization. </a:t>
                </a:r>
              </a:p>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Each iteration involves using the current estimate of </a:t>
                </a:r>
                <a14:m>
                  <m:oMath xmlns:m="http://schemas.openxmlformats.org/officeDocument/2006/math">
                    <m:r>
                      <m:rPr>
                        <m:lit/>
                      </m:rPr>
                      <a:rPr lang="en-US" sz="1200" i="1" dirty="0" smtClean="0">
                        <a:latin typeface="Cambria Math" panose="02040503050406030204" pitchFamily="18" charset="0"/>
                        <a:cs typeface="Calibri" panose="020F0502020204030204" pitchFamily="34" charset="0"/>
                      </a:rPr>
                      <m:t>(</m:t>
                    </m:r>
                    <m:r>
                      <a:rPr lang="en-US" sz="1200" i="1" dirty="0" smtClean="0">
                        <a:latin typeface="Cambria Math" panose="02040503050406030204" pitchFamily="18" charset="0"/>
                        <a:cs typeface="Calibri" panose="020F0502020204030204" pitchFamily="34" charset="0"/>
                      </a:rPr>
                      <m:t>𝜃</m:t>
                    </m:r>
                    <m:r>
                      <m:rPr>
                        <m:lit/>
                      </m:rPr>
                      <a:rPr lang="en-US" sz="1200" i="1" dirty="0">
                        <a:latin typeface="Cambria Math" panose="02040503050406030204" pitchFamily="18" charset="0"/>
                        <a:cs typeface="Calibri" panose="020F0502020204030204" pitchFamily="34" charset="0"/>
                      </a:rPr>
                      <m:t>)</m:t>
                    </m:r>
                  </m:oMath>
                </a14:m>
                <a:r>
                  <a:rPr lang="en-US" sz="1200" dirty="0">
                    <a:latin typeface="Calibri" panose="020F0502020204030204" pitchFamily="34" charset="0"/>
                    <a:cs typeface="Calibri" panose="020F0502020204030204" pitchFamily="34" charset="0"/>
                  </a:rPr>
                  <a:t> to discriminate and select inliers based on residual size, then updating </a:t>
                </a:r>
                <a14:m>
                  <m:oMath xmlns:m="http://schemas.openxmlformats.org/officeDocument/2006/math">
                    <m:r>
                      <m:rPr>
                        <m:lit/>
                      </m:rPr>
                      <a:rPr lang="en-US" sz="1200" i="1" dirty="0">
                        <a:latin typeface="Cambria Math" panose="02040503050406030204" pitchFamily="18" charset="0"/>
                        <a:cs typeface="Calibri" panose="020F0502020204030204" pitchFamily="34" charset="0"/>
                      </a:rPr>
                      <m:t>(</m:t>
                    </m:r>
                    <m:r>
                      <a:rPr lang="en-US" sz="1200" i="1" dirty="0">
                        <a:latin typeface="Cambria Math" panose="02040503050406030204" pitchFamily="18" charset="0"/>
                        <a:cs typeface="Calibri" panose="020F0502020204030204" pitchFamily="34" charset="0"/>
                      </a:rPr>
                      <m:t>𝜃</m:t>
                    </m:r>
                    <m:r>
                      <m:rPr>
                        <m:lit/>
                      </m:rPr>
                      <a:rPr lang="en-US" sz="1200" i="1" dirty="0">
                        <a:latin typeface="Cambria Math" panose="02040503050406030204" pitchFamily="18" charset="0"/>
                        <a:cs typeface="Calibri" panose="020F0502020204030204" pitchFamily="34" charset="0"/>
                      </a:rPr>
                      <m:t>)</m:t>
                    </m:r>
                  </m:oMath>
                </a14:m>
                <a:r>
                  <a:rPr lang="en-US" sz="1200" dirty="0">
                    <a:latin typeface="Calibri" panose="020F0502020204030204" pitchFamily="34" charset="0"/>
                    <a:cs typeface="Calibri" panose="020F0502020204030204" pitchFamily="34" charset="0"/>
                  </a:rPr>
                  <a:t> based on these inliers. </a:t>
                </a:r>
              </a:p>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This cycle repeats until convergence, minimizing the loss function. </a:t>
                </a:r>
              </a:p>
              <a:p>
                <a:pPr marL="285750" indent="-285750">
                  <a:buFont typeface="Arial" panose="020B0604020202020204" pitchFamily="34" charset="0"/>
                  <a:buChar char="•"/>
                </a:pPr>
                <a:r>
                  <a:rPr lang="en-US" sz="1200" dirty="0">
                    <a:latin typeface="Calibri" panose="020F0502020204030204" pitchFamily="34" charset="0"/>
                    <a:cs typeface="Calibri" panose="020F0502020204030204" pitchFamily="34" charset="0"/>
                  </a:rPr>
                  <a:t>The algorithm is graphically depicted as iteratively refining the direction of the regression model to align with the true data distribution and identifying outliers. This process iteratively improves the model's robustness against poisoning by focusing on the most reliable (lowest residual) data points at each step.</a:t>
                </a:r>
              </a:p>
            </p:txBody>
          </p:sp>
        </mc:Choice>
        <mc:Fallback>
          <p:sp>
            <p:nvSpPr>
              <p:cNvPr id="10" name="TextBox 9">
                <a:extLst>
                  <a:ext uri="{FF2B5EF4-FFF2-40B4-BE49-F238E27FC236}">
                    <a16:creationId xmlns:a16="http://schemas.microsoft.com/office/drawing/2014/main" id="{133BB877-E6A5-4D34-100A-A4A5B7960884}"/>
                  </a:ext>
                </a:extLst>
              </p:cNvPr>
              <p:cNvSpPr txBox="1">
                <a:spLocks noRot="1" noChangeAspect="1" noMove="1" noResize="1" noEditPoints="1" noAdjustHandles="1" noChangeArrowheads="1" noChangeShapeType="1" noTextEdit="1"/>
              </p:cNvSpPr>
              <p:nvPr/>
            </p:nvSpPr>
            <p:spPr>
              <a:xfrm>
                <a:off x="461726" y="2680797"/>
                <a:ext cx="5274056" cy="3416320"/>
              </a:xfrm>
              <a:prstGeom prst="rect">
                <a:avLst/>
              </a:prstGeom>
              <a:blipFill>
                <a:blip r:embed="rId4"/>
                <a:stretch>
                  <a:fillRect t="-370" r="-481"/>
                </a:stretch>
              </a:blipFill>
            </p:spPr>
            <p:txBody>
              <a:bodyPr/>
              <a:lstStyle/>
              <a:p>
                <a:r>
                  <a:rPr lang="en-US">
                    <a:noFill/>
                  </a:rPr>
                  <a:t> </a:t>
                </a:r>
              </a:p>
            </p:txBody>
          </p:sp>
        </mc:Fallback>
      </mc:AlternateContent>
      <p:sp>
        <p:nvSpPr>
          <p:cNvPr id="3" name="Rectangle 2">
            <a:extLst>
              <a:ext uri="{FF2B5EF4-FFF2-40B4-BE49-F238E27FC236}">
                <a16:creationId xmlns:a16="http://schemas.microsoft.com/office/drawing/2014/main" id="{F000AD79-7810-F20A-9B7F-F829F69702DC}"/>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496CF88-ACD8-EE61-638B-976A705E85E1}"/>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t>Jagielski, Matthew, Alina </a:t>
            </a:r>
            <a:r>
              <a:rPr lang="en-US" sz="1100" dirty="0" err="1"/>
              <a:t>Oprea</a:t>
            </a:r>
            <a:r>
              <a:rPr lang="en-US" sz="1100" dirty="0"/>
              <a:t>, Battista </a:t>
            </a:r>
            <a:r>
              <a:rPr lang="en-US" sz="1100" dirty="0" err="1"/>
              <a:t>Biggio</a:t>
            </a:r>
            <a:r>
              <a:rPr lang="en-US" sz="1100" dirty="0"/>
              <a:t>, Chang Liu, Cristina Nita-</a:t>
            </a:r>
            <a:r>
              <a:rPr lang="en-US" sz="1100" dirty="0" err="1"/>
              <a:t>Rotaru</a:t>
            </a:r>
            <a:r>
              <a:rPr lang="en-US" sz="1100" dirty="0"/>
              <a:t>, and Bo Li. "</a:t>
            </a:r>
            <a:r>
              <a:rPr lang="en-US" sz="1100" b="1" dirty="0"/>
              <a:t>Manipulating machine learning: Poisoning attacks and countermeasures for regression learning</a:t>
            </a:r>
            <a:r>
              <a:rPr lang="en-US" sz="1100" dirty="0"/>
              <a:t>." </a:t>
            </a:r>
            <a:r>
              <a:rPr lang="en-US" sz="1100" i="1" dirty="0"/>
              <a:t>In 2018 IEEE symposium on security and privacy (SP)</a:t>
            </a:r>
            <a:r>
              <a:rPr lang="en-US" sz="1100" dirty="0"/>
              <a:t>, pp. 19-35. IEEE, 2018.</a:t>
            </a:r>
          </a:p>
        </p:txBody>
      </p:sp>
      <p:sp>
        <p:nvSpPr>
          <p:cNvPr id="11" name="TextBox 10">
            <a:extLst>
              <a:ext uri="{FF2B5EF4-FFF2-40B4-BE49-F238E27FC236}">
                <a16:creationId xmlns:a16="http://schemas.microsoft.com/office/drawing/2014/main" id="{9C1D286C-CDD2-E975-75D8-DBF0A880E3E3}"/>
              </a:ext>
            </a:extLst>
          </p:cNvPr>
          <p:cNvSpPr txBox="1"/>
          <p:nvPr/>
        </p:nvSpPr>
        <p:spPr>
          <a:xfrm>
            <a:off x="180472" y="204649"/>
            <a:ext cx="11668627"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Manipulating Machine Learning: Poisoning Attacks and Countermeasures for Regression Learning</a:t>
            </a:r>
          </a:p>
        </p:txBody>
      </p:sp>
      <p:pic>
        <p:nvPicPr>
          <p:cNvPr id="14" name="Picture 13" descr="A black and white text on a white background&#10;&#10;Description automatically generated">
            <a:extLst>
              <a:ext uri="{FF2B5EF4-FFF2-40B4-BE49-F238E27FC236}">
                <a16:creationId xmlns:a16="http://schemas.microsoft.com/office/drawing/2014/main" id="{0297EA8F-DCAA-FCD2-59FF-FEE09E063A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95710" y="2523610"/>
            <a:ext cx="5032068" cy="3536594"/>
          </a:xfrm>
          <a:prstGeom prst="rect">
            <a:avLst/>
          </a:prstGeom>
        </p:spPr>
      </p:pic>
    </p:spTree>
    <p:extLst>
      <p:ext uri="{BB962C8B-B14F-4D97-AF65-F5344CB8AC3E}">
        <p14:creationId xmlns:p14="http://schemas.microsoft.com/office/powerpoint/2010/main" val="1270768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7</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E382AF7-88ED-11EA-561A-C45E126AFC4C}"/>
              </a:ext>
            </a:extLst>
          </p:cNvPr>
          <p:cNvSpPr txBox="1"/>
          <p:nvPr/>
        </p:nvSpPr>
        <p:spPr>
          <a:xfrm>
            <a:off x="180472" y="204648"/>
            <a:ext cx="11387413"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Prompt Injection Attacks and Defenses in </a:t>
            </a:r>
            <a:r>
              <a:rPr lang="en-US" sz="2000" b="1" i="1" dirty="0">
                <a:solidFill>
                  <a:srgbClr val="0070C0"/>
                </a:solidFill>
                <a:latin typeface="Calibri" panose="020F0502020204030204" pitchFamily="34" charset="0"/>
                <a:cs typeface="Calibri" panose="020F0502020204030204" pitchFamily="34" charset="0"/>
              </a:rPr>
              <a:t>LLM-Integrated Applications</a:t>
            </a:r>
          </a:p>
        </p:txBody>
      </p:sp>
      <p:sp>
        <p:nvSpPr>
          <p:cNvPr id="3" name="Rectangle 2">
            <a:extLst>
              <a:ext uri="{FF2B5EF4-FFF2-40B4-BE49-F238E27FC236}">
                <a16:creationId xmlns:a16="http://schemas.microsoft.com/office/drawing/2014/main" id="{5DB9CDA0-CC56-E3A0-A16C-24DFC4D3CCF5}"/>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445D46B-DF2D-1D1B-7F61-F09C8D2B78AD}"/>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Yupei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Yuqi</a:t>
            </a:r>
            <a:r>
              <a:rPr lang="en-US" sz="1100" dirty="0">
                <a:latin typeface="Calibri" panose="020F0502020204030204" pitchFamily="34" charset="0"/>
                <a:cs typeface="Calibri" panose="020F0502020204030204" pitchFamily="34" charset="0"/>
              </a:rPr>
              <a:t> Jia, </a:t>
            </a:r>
            <a:r>
              <a:rPr lang="en-US" sz="1100" dirty="0" err="1">
                <a:latin typeface="Calibri" panose="020F0502020204030204" pitchFamily="34" charset="0"/>
                <a:cs typeface="Calibri" panose="020F0502020204030204" pitchFamily="34" charset="0"/>
              </a:rPr>
              <a:t>Runpeng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Geng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Jinyuan</a:t>
            </a:r>
            <a:r>
              <a:rPr lang="en-US" sz="1100" dirty="0">
                <a:latin typeface="Calibri" panose="020F0502020204030204" pitchFamily="34" charset="0"/>
                <a:cs typeface="Calibri" panose="020F0502020204030204" pitchFamily="34" charset="0"/>
              </a:rPr>
              <a:t> Jia, and Neil </a:t>
            </a:r>
            <a:r>
              <a:rPr lang="en-US" sz="1100" dirty="0" err="1">
                <a:latin typeface="Calibri" panose="020F0502020204030204" pitchFamily="34" charset="0"/>
                <a:cs typeface="Calibri" panose="020F0502020204030204" pitchFamily="34" charset="0"/>
              </a:rPr>
              <a:t>Zhenqiang</a:t>
            </a:r>
            <a:r>
              <a:rPr lang="en-US" sz="1100" dirty="0">
                <a:latin typeface="Calibri" panose="020F0502020204030204" pitchFamily="34" charset="0"/>
                <a:cs typeface="Calibri" panose="020F0502020204030204" pitchFamily="34" charset="0"/>
              </a:rPr>
              <a:t> Gong. "</a:t>
            </a:r>
            <a:r>
              <a:rPr lang="en-US" sz="1100" b="1" dirty="0">
                <a:latin typeface="Calibri" panose="020F0502020204030204" pitchFamily="34" charset="0"/>
                <a:cs typeface="Calibri" panose="020F0502020204030204" pitchFamily="34" charset="0"/>
              </a:rPr>
              <a:t>Prompt injection attacks and defenses in </a:t>
            </a:r>
            <a:r>
              <a:rPr lang="en-US" sz="1100" b="1" dirty="0" err="1">
                <a:latin typeface="Calibri" panose="020F0502020204030204" pitchFamily="34" charset="0"/>
                <a:cs typeface="Calibri" panose="020F0502020204030204" pitchFamily="34" charset="0"/>
              </a:rPr>
              <a:t>llm</a:t>
            </a:r>
            <a:r>
              <a:rPr lang="en-US" sz="1100" b="1" dirty="0">
                <a:latin typeface="Calibri" panose="020F0502020204030204" pitchFamily="34" charset="0"/>
                <a:cs typeface="Calibri" panose="020F0502020204030204" pitchFamily="34" charset="0"/>
              </a:rPr>
              <a:t>-integrated applications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arXiv:2310.12815 (2023). </a:t>
            </a:r>
          </a:p>
        </p:txBody>
      </p:sp>
      <p:pic>
        <p:nvPicPr>
          <p:cNvPr id="14" name="Picture 13" descr="A diagram of a user&#10;&#10;Description automatically generated">
            <a:extLst>
              <a:ext uri="{FF2B5EF4-FFF2-40B4-BE49-F238E27FC236}">
                <a16:creationId xmlns:a16="http://schemas.microsoft.com/office/drawing/2014/main" id="{FCC5520F-827E-7723-7992-2452BF3562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336" y="926855"/>
            <a:ext cx="7107437" cy="4564322"/>
          </a:xfrm>
          <a:prstGeom prst="rect">
            <a:avLst/>
          </a:prstGeom>
        </p:spPr>
      </p:pic>
      <p:sp>
        <p:nvSpPr>
          <p:cNvPr id="9" name="TextBox 8">
            <a:extLst>
              <a:ext uri="{FF2B5EF4-FFF2-40B4-BE49-F238E27FC236}">
                <a16:creationId xmlns:a16="http://schemas.microsoft.com/office/drawing/2014/main" id="{0246A6B2-B828-F0FC-B217-53633832DB30}"/>
              </a:ext>
            </a:extLst>
          </p:cNvPr>
          <p:cNvSpPr txBox="1"/>
          <p:nvPr/>
        </p:nvSpPr>
        <p:spPr>
          <a:xfrm>
            <a:off x="700224" y="5523925"/>
            <a:ext cx="10867661" cy="584775"/>
          </a:xfrm>
          <a:prstGeom prst="rect">
            <a:avLst/>
          </a:prstGeom>
          <a:noFill/>
        </p:spPr>
        <p:txBody>
          <a:bodyPr wrap="square">
            <a:spAutoFit/>
          </a:bodyPr>
          <a:lstStyle/>
          <a:p>
            <a:pPr algn="ctr"/>
            <a:r>
              <a:rPr lang="en-US" sz="1600" dirty="0">
                <a:latin typeface="Calibri" panose="020F0502020204030204" pitchFamily="34" charset="0"/>
                <a:cs typeface="Calibri" panose="020F0502020204030204" pitchFamily="34" charset="0"/>
              </a:rPr>
              <a:t>Figure 1: Illustration of </a:t>
            </a:r>
            <a:r>
              <a:rPr lang="en-US" sz="1600" b="1" dirty="0">
                <a:latin typeface="Calibri" panose="020F0502020204030204" pitchFamily="34" charset="0"/>
                <a:cs typeface="Calibri" panose="020F0502020204030204" pitchFamily="34" charset="0"/>
              </a:rPr>
              <a:t>LLM-integrated Application under at</a:t>
            </a:r>
            <a:r>
              <a:rPr lang="en-US" sz="1600" dirty="0">
                <a:latin typeface="Calibri" panose="020F0502020204030204" pitchFamily="34" charset="0"/>
                <a:cs typeface="Calibri" panose="020F0502020204030204" pitchFamily="34" charset="0"/>
              </a:rPr>
              <a:t>tack. </a:t>
            </a:r>
          </a:p>
          <a:p>
            <a:pPr algn="ctr"/>
            <a:r>
              <a:rPr lang="en-US" sz="1600" dirty="0">
                <a:latin typeface="Calibri" panose="020F0502020204030204" pitchFamily="34" charset="0"/>
                <a:cs typeface="Calibri" panose="020F0502020204030204" pitchFamily="34" charset="0"/>
              </a:rPr>
              <a:t>An attacker compromises the data prompt to make an LLM-integrated Application produce attacker-desired responses to a user.</a:t>
            </a:r>
          </a:p>
        </p:txBody>
      </p:sp>
    </p:spTree>
    <p:extLst>
      <p:ext uri="{BB962C8B-B14F-4D97-AF65-F5344CB8AC3E}">
        <p14:creationId xmlns:p14="http://schemas.microsoft.com/office/powerpoint/2010/main" val="1633936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8</a:t>
            </a:fld>
            <a:endParaRPr lang="en-US" dirty="0">
              <a:solidFill>
                <a:schemeClr val="tx1"/>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9DA8715-9139-DC40-1F2A-CE95D7FF109C}"/>
              </a:ext>
            </a:extLst>
          </p:cNvPr>
          <p:cNvPicPr>
            <a:picLocks noChangeAspect="1"/>
          </p:cNvPicPr>
          <p:nvPr/>
        </p:nvPicPr>
        <p:blipFill>
          <a:blip r:embed="rId3"/>
          <a:stretch>
            <a:fillRect/>
          </a:stretch>
        </p:blipFill>
        <p:spPr>
          <a:xfrm>
            <a:off x="180473" y="6280485"/>
            <a:ext cx="4318000" cy="457200"/>
          </a:xfrm>
          <a:prstGeom prst="rect">
            <a:avLst/>
          </a:prstGeom>
        </p:spPr>
      </p:pic>
      <p:sp>
        <p:nvSpPr>
          <p:cNvPr id="5" name="Rounded Rectangle 4">
            <a:extLst>
              <a:ext uri="{FF2B5EF4-FFF2-40B4-BE49-F238E27FC236}">
                <a16:creationId xmlns:a16="http://schemas.microsoft.com/office/drawing/2014/main" id="{C2B467B6-4337-464A-2FE4-E5D08BB8DD52}"/>
              </a:ext>
            </a:extLst>
          </p:cNvPr>
          <p:cNvSpPr/>
          <p:nvPr/>
        </p:nvSpPr>
        <p:spPr>
          <a:xfrm>
            <a:off x="180473" y="850900"/>
            <a:ext cx="11831054" cy="5257800"/>
          </a:xfrm>
          <a:prstGeom prst="roundRect">
            <a:avLst>
              <a:gd name="adj" fmla="val 145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7B81275-9679-082F-AAD3-38F98F014214}"/>
              </a:ext>
            </a:extLst>
          </p:cNvPr>
          <p:cNvSpPr txBox="1"/>
          <p:nvPr/>
        </p:nvSpPr>
        <p:spPr>
          <a:xfrm>
            <a:off x="180473" y="845449"/>
            <a:ext cx="5915527" cy="1954381"/>
          </a:xfrm>
          <a:prstGeom prst="rect">
            <a:avLst/>
          </a:prstGeom>
          <a:noFill/>
        </p:spPr>
        <p:txBody>
          <a:bodyPr wrap="square" rtlCol="0">
            <a:spAutoFit/>
          </a:bodyPr>
          <a:lstStyle/>
          <a:p>
            <a:pPr marL="285750" indent="-285750">
              <a:spcAft>
                <a:spcPts val="600"/>
              </a:spcAft>
              <a:buFont typeface="Wingdings" pitchFamily="2" charset="2"/>
              <a:buChar char="v"/>
            </a:pPr>
            <a:r>
              <a:rPr lang="en-US" sz="1600" b="1" dirty="0">
                <a:latin typeface="Calibri" panose="020F0502020204030204" pitchFamily="34" charset="0"/>
                <a:cs typeface="Calibri" panose="020F0502020204030204" pitchFamily="34" charset="0"/>
              </a:rPr>
              <a:t>Attacks that often happen related to prompt injection</a:t>
            </a:r>
            <a:r>
              <a:rPr lang="zh-CN" altLang="en-US" sz="1600" b="1" dirty="0">
                <a:latin typeface="Calibri" panose="020F0502020204030204" pitchFamily="34" charset="0"/>
                <a:cs typeface="Calibri" panose="020F0502020204030204" pitchFamily="34" charset="0"/>
              </a:rPr>
              <a:t> </a:t>
            </a:r>
            <a:r>
              <a:rPr lang="en-US" altLang="zh-CN" sz="1600" b="1" dirty="0">
                <a:latin typeface="Calibri" panose="020F0502020204030204" pitchFamily="34" charset="0"/>
                <a:cs typeface="Calibri" panose="020F0502020204030204" pitchFamily="34" charset="0"/>
              </a:rPr>
              <a:t>to LLM</a:t>
            </a:r>
            <a:r>
              <a:rPr lang="en-US" sz="1600" b="1" dirty="0">
                <a:latin typeface="Calibri" panose="020F0502020204030204" pitchFamily="34" charset="0"/>
                <a:cs typeface="Calibri" panose="020F0502020204030204" pitchFamily="34" charset="0"/>
              </a:rPr>
              <a:t>:</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Naïve attack</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Escape character</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Context ignoring</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Fake completion</a:t>
            </a:r>
          </a:p>
          <a:p>
            <a:pPr marL="285750" indent="-285750">
              <a:spcAft>
                <a:spcPts val="600"/>
              </a:spcAft>
              <a:buFont typeface="Arial" panose="020B0604020202020204" pitchFamily="34" charset="0"/>
              <a:buChar char="•"/>
            </a:pPr>
            <a:r>
              <a:rPr lang="en-US" sz="1600" dirty="0">
                <a:latin typeface="Calibri" panose="020F0502020204030204" pitchFamily="34" charset="0"/>
                <a:cs typeface="Calibri" panose="020F0502020204030204" pitchFamily="34" charset="0"/>
              </a:rPr>
              <a:t>Combined attack</a:t>
            </a:r>
          </a:p>
        </p:txBody>
      </p:sp>
      <p:sp>
        <p:nvSpPr>
          <p:cNvPr id="3" name="Rectangle 2">
            <a:extLst>
              <a:ext uri="{FF2B5EF4-FFF2-40B4-BE49-F238E27FC236}">
                <a16:creationId xmlns:a16="http://schemas.microsoft.com/office/drawing/2014/main" id="{5DB9CDA0-CC56-E3A0-A16C-24DFC4D3CCF5}"/>
              </a:ext>
            </a:extLst>
          </p:cNvPr>
          <p:cNvSpPr/>
          <p:nvPr/>
        </p:nvSpPr>
        <p:spPr>
          <a:xfrm>
            <a:off x="2523281" y="6202801"/>
            <a:ext cx="1975192" cy="570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445D46B-DF2D-1D1B-7F61-F09C8D2B78AD}"/>
              </a:ext>
            </a:extLst>
          </p:cNvPr>
          <p:cNvSpPr txBox="1"/>
          <p:nvPr/>
        </p:nvSpPr>
        <p:spPr>
          <a:xfrm>
            <a:off x="2523281" y="6272718"/>
            <a:ext cx="9439523" cy="430887"/>
          </a:xfrm>
          <a:prstGeom prst="rect">
            <a:avLst/>
          </a:prstGeom>
          <a:noFill/>
        </p:spPr>
        <p:txBody>
          <a:bodyPr wrap="square">
            <a:spAutoFit/>
          </a:bodyPr>
          <a:lstStyle/>
          <a:p>
            <a:pPr>
              <a:spcAft>
                <a:spcPts val="600"/>
              </a:spcAft>
            </a:pPr>
            <a:r>
              <a:rPr lang="en-US" sz="1100" dirty="0">
                <a:latin typeface="Calibri" panose="020F0502020204030204" pitchFamily="34" charset="0"/>
                <a:cs typeface="Calibri" panose="020F0502020204030204" pitchFamily="34" charset="0"/>
              </a:rPr>
              <a:t>Liu, </a:t>
            </a:r>
            <a:r>
              <a:rPr lang="en-US" sz="1100" dirty="0" err="1">
                <a:latin typeface="Calibri" panose="020F0502020204030204" pitchFamily="34" charset="0"/>
                <a:cs typeface="Calibri" panose="020F0502020204030204" pitchFamily="34" charset="0"/>
              </a:rPr>
              <a:t>Yupei</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Yuqi</a:t>
            </a:r>
            <a:r>
              <a:rPr lang="en-US" sz="1100" dirty="0">
                <a:latin typeface="Calibri" panose="020F0502020204030204" pitchFamily="34" charset="0"/>
                <a:cs typeface="Calibri" panose="020F0502020204030204" pitchFamily="34" charset="0"/>
              </a:rPr>
              <a:t> Jia, </a:t>
            </a:r>
            <a:r>
              <a:rPr lang="en-US" sz="1100" dirty="0" err="1">
                <a:latin typeface="Calibri" panose="020F0502020204030204" pitchFamily="34" charset="0"/>
                <a:cs typeface="Calibri" panose="020F0502020204030204" pitchFamily="34" charset="0"/>
              </a:rPr>
              <a:t>Runpeng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Geng</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Jinyuan</a:t>
            </a:r>
            <a:r>
              <a:rPr lang="en-US" sz="1100" dirty="0">
                <a:latin typeface="Calibri" panose="020F0502020204030204" pitchFamily="34" charset="0"/>
                <a:cs typeface="Calibri" panose="020F0502020204030204" pitchFamily="34" charset="0"/>
              </a:rPr>
              <a:t> Jia, and Neil </a:t>
            </a:r>
            <a:r>
              <a:rPr lang="en-US" sz="1100" dirty="0" err="1">
                <a:latin typeface="Calibri" panose="020F0502020204030204" pitchFamily="34" charset="0"/>
                <a:cs typeface="Calibri" panose="020F0502020204030204" pitchFamily="34" charset="0"/>
              </a:rPr>
              <a:t>Zhenqiang</a:t>
            </a:r>
            <a:r>
              <a:rPr lang="en-US" sz="1100" dirty="0">
                <a:latin typeface="Calibri" panose="020F0502020204030204" pitchFamily="34" charset="0"/>
                <a:cs typeface="Calibri" panose="020F0502020204030204" pitchFamily="34" charset="0"/>
              </a:rPr>
              <a:t> Gong. "</a:t>
            </a:r>
            <a:r>
              <a:rPr lang="en-US" sz="1100" b="1" dirty="0">
                <a:latin typeface="Calibri" panose="020F0502020204030204" pitchFamily="34" charset="0"/>
                <a:cs typeface="Calibri" panose="020F0502020204030204" pitchFamily="34" charset="0"/>
              </a:rPr>
              <a:t>Prompt injection attacks and defenses in </a:t>
            </a:r>
            <a:r>
              <a:rPr lang="en-US" sz="1100" b="1" dirty="0" err="1">
                <a:latin typeface="Calibri" panose="020F0502020204030204" pitchFamily="34" charset="0"/>
                <a:cs typeface="Calibri" panose="020F0502020204030204" pitchFamily="34" charset="0"/>
              </a:rPr>
              <a:t>llm</a:t>
            </a:r>
            <a:r>
              <a:rPr lang="en-US" sz="1100" b="1" dirty="0">
                <a:latin typeface="Calibri" panose="020F0502020204030204" pitchFamily="34" charset="0"/>
                <a:cs typeface="Calibri" panose="020F0502020204030204" pitchFamily="34" charset="0"/>
              </a:rPr>
              <a:t>-integrated applications</a:t>
            </a:r>
            <a:r>
              <a:rPr lang="en-US" sz="1100" dirty="0">
                <a:latin typeface="Calibri" panose="020F0502020204030204" pitchFamily="34" charset="0"/>
                <a:cs typeface="Calibri" panose="020F0502020204030204" pitchFamily="34" charset="0"/>
              </a:rPr>
              <a:t>." </a:t>
            </a:r>
            <a:r>
              <a:rPr lang="en-US" sz="1100" dirty="0" err="1">
                <a:latin typeface="Calibri" panose="020F0502020204030204" pitchFamily="34" charset="0"/>
                <a:cs typeface="Calibri" panose="020F0502020204030204" pitchFamily="34" charset="0"/>
              </a:rPr>
              <a:t>arXiv</a:t>
            </a:r>
            <a:r>
              <a:rPr lang="en-US" sz="1100" dirty="0">
                <a:latin typeface="Calibri" panose="020F0502020204030204" pitchFamily="34" charset="0"/>
                <a:cs typeface="Calibri" panose="020F0502020204030204" pitchFamily="34" charset="0"/>
              </a:rPr>
              <a:t> preprint arXiv:2310.12815 (2023). </a:t>
            </a:r>
          </a:p>
        </p:txBody>
      </p:sp>
      <p:pic>
        <p:nvPicPr>
          <p:cNvPr id="16" name="Picture 15" descr="A close-up of a document&#10;&#10;Description automatically generated">
            <a:extLst>
              <a:ext uri="{FF2B5EF4-FFF2-40B4-BE49-F238E27FC236}">
                <a16:creationId xmlns:a16="http://schemas.microsoft.com/office/drawing/2014/main" id="{EC894CD2-CD4F-66EE-1827-B5A719940033}"/>
              </a:ext>
            </a:extLst>
          </p:cNvPr>
          <p:cNvPicPr>
            <a:picLocks noChangeAspect="1"/>
          </p:cNvPicPr>
          <p:nvPr/>
        </p:nvPicPr>
        <p:blipFill rotWithShape="1">
          <a:blip r:embed="rId4">
            <a:extLst>
              <a:ext uri="{28A0092B-C50C-407E-A947-70E740481C1C}">
                <a14:useLocalDpi xmlns:a14="http://schemas.microsoft.com/office/drawing/2010/main" val="0"/>
              </a:ext>
            </a:extLst>
          </a:blip>
          <a:srcRect t="-1662" r="-281"/>
          <a:stretch/>
        </p:blipFill>
        <p:spPr>
          <a:xfrm>
            <a:off x="699391" y="2807597"/>
            <a:ext cx="10793217" cy="3075526"/>
          </a:xfrm>
          <a:prstGeom prst="rect">
            <a:avLst/>
          </a:prstGeom>
        </p:spPr>
      </p:pic>
      <p:sp>
        <p:nvSpPr>
          <p:cNvPr id="19" name="TextBox 18">
            <a:extLst>
              <a:ext uri="{FF2B5EF4-FFF2-40B4-BE49-F238E27FC236}">
                <a16:creationId xmlns:a16="http://schemas.microsoft.com/office/drawing/2014/main" id="{77552E99-B30C-819E-ECE2-DEDAA7AE7DC7}"/>
              </a:ext>
            </a:extLst>
          </p:cNvPr>
          <p:cNvSpPr txBox="1"/>
          <p:nvPr/>
        </p:nvSpPr>
        <p:spPr>
          <a:xfrm>
            <a:off x="180472" y="204648"/>
            <a:ext cx="11387413"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Prompt Injection Attacks and Defenses in </a:t>
            </a:r>
            <a:r>
              <a:rPr lang="en-US" sz="2000" b="1" i="1" dirty="0">
                <a:solidFill>
                  <a:srgbClr val="0070C0"/>
                </a:solidFill>
                <a:latin typeface="Calibri" panose="020F0502020204030204" pitchFamily="34" charset="0"/>
                <a:cs typeface="Calibri" panose="020F0502020204030204" pitchFamily="34" charset="0"/>
              </a:rPr>
              <a:t>LLM-Integrated Applications</a:t>
            </a:r>
          </a:p>
        </p:txBody>
      </p:sp>
    </p:spTree>
    <p:extLst>
      <p:ext uri="{BB962C8B-B14F-4D97-AF65-F5344CB8AC3E}">
        <p14:creationId xmlns:p14="http://schemas.microsoft.com/office/powerpoint/2010/main" val="1593470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DB83B-5024-428F-148A-E1717C44BE0A}"/>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DF7E7854-3847-44D2-B7F3-972DA29B47C0}"/>
              </a:ext>
            </a:extLst>
          </p:cNvPr>
          <p:cNvGrpSpPr/>
          <p:nvPr/>
        </p:nvGrpSpPr>
        <p:grpSpPr>
          <a:xfrm>
            <a:off x="2523281" y="758101"/>
            <a:ext cx="6471056" cy="5938761"/>
            <a:chOff x="2209800" y="775519"/>
            <a:chExt cx="7787149" cy="7146595"/>
          </a:xfrm>
        </p:grpSpPr>
        <p:pic>
          <p:nvPicPr>
            <p:cNvPr id="18" name="Picture 17" descr="A screenshot of a computer program&#10;&#10;Description automatically generated">
              <a:extLst>
                <a:ext uri="{FF2B5EF4-FFF2-40B4-BE49-F238E27FC236}">
                  <a16:creationId xmlns:a16="http://schemas.microsoft.com/office/drawing/2014/main" id="{BB32BDDC-BB1C-7095-C2CD-2AA2F1B6C7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775519"/>
              <a:ext cx="7772400" cy="5306961"/>
            </a:xfrm>
            <a:prstGeom prst="rect">
              <a:avLst/>
            </a:prstGeom>
          </p:spPr>
        </p:pic>
        <p:pic>
          <p:nvPicPr>
            <p:cNvPr id="22" name="Picture 21" descr="A screenshot of a computer&#10;&#10;Description automatically generated">
              <a:extLst>
                <a:ext uri="{FF2B5EF4-FFF2-40B4-BE49-F238E27FC236}">
                  <a16:creationId xmlns:a16="http://schemas.microsoft.com/office/drawing/2014/main" id="{92462F06-68D6-3C51-79EB-EA444CB227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4549" y="6176568"/>
              <a:ext cx="7772400" cy="1745546"/>
            </a:xfrm>
            <a:prstGeom prst="rect">
              <a:avLst/>
            </a:prstGeom>
          </p:spPr>
        </p:pic>
      </p:grpSp>
      <p:sp>
        <p:nvSpPr>
          <p:cNvPr id="7" name="Subtitle 2">
            <a:extLst>
              <a:ext uri="{FF2B5EF4-FFF2-40B4-BE49-F238E27FC236}">
                <a16:creationId xmlns:a16="http://schemas.microsoft.com/office/drawing/2014/main" id="{AA5F406F-DF9E-2A31-31FD-F56E51A1D243}"/>
              </a:ext>
            </a:extLst>
          </p:cNvPr>
          <p:cNvSpPr txBox="1">
            <a:spLocks/>
          </p:cNvSpPr>
          <p:nvPr/>
        </p:nvSpPr>
        <p:spPr>
          <a:xfrm>
            <a:off x="180473" y="127978"/>
            <a:ext cx="11831054" cy="553453"/>
          </a:xfrm>
          <a:prstGeom prst="rect">
            <a:avLst/>
          </a:prstGeom>
          <a:gradFill flip="none" rotWithShape="1">
            <a:gsLst>
              <a:gs pos="53000">
                <a:srgbClr val="E9F2E8"/>
              </a:gs>
              <a:gs pos="0">
                <a:srgbClr val="CFB991"/>
              </a:gs>
              <a:gs pos="100000">
                <a:srgbClr val="D0DCEC"/>
              </a:gs>
            </a:gsLst>
            <a:lin ang="0" scaled="1"/>
            <a:tileRect/>
          </a:gradFill>
          <a:ln>
            <a:noFill/>
          </a:ln>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dirty="0">
              <a:latin typeface="Calibri" panose="020F0502020204030204" pitchFamily="34" charset="0"/>
              <a:cs typeface="Calibri" panose="020F0502020204030204" pitchFamily="34" charset="0"/>
            </a:endParaRPr>
          </a:p>
        </p:txBody>
      </p:sp>
      <p:sp>
        <p:nvSpPr>
          <p:cNvPr id="13" name="Slide Number Placeholder 12">
            <a:extLst>
              <a:ext uri="{FF2B5EF4-FFF2-40B4-BE49-F238E27FC236}">
                <a16:creationId xmlns:a16="http://schemas.microsoft.com/office/drawing/2014/main" id="{EB1D08F7-C4B6-2414-0672-29F71289C5D2}"/>
              </a:ext>
            </a:extLst>
          </p:cNvPr>
          <p:cNvSpPr>
            <a:spLocks noGrp="1"/>
          </p:cNvSpPr>
          <p:nvPr>
            <p:ph type="sldNum" sz="quarter" idx="12"/>
          </p:nvPr>
        </p:nvSpPr>
        <p:spPr>
          <a:xfrm>
            <a:off x="11849100" y="6305601"/>
            <a:ext cx="342900" cy="365125"/>
          </a:xfrm>
        </p:spPr>
        <p:txBody>
          <a:bodyPr/>
          <a:lstStyle/>
          <a:p>
            <a:fld id="{7F3681F8-104B-1C43-9878-586824ABFDA3}" type="slidenum">
              <a:rPr lang="en-US" smtClean="0">
                <a:solidFill>
                  <a:schemeClr val="tx1"/>
                </a:solidFill>
                <a:latin typeface="Calibri" panose="020F0502020204030204" pitchFamily="34" charset="0"/>
                <a:cs typeface="Calibri" panose="020F0502020204030204" pitchFamily="34" charset="0"/>
              </a:rPr>
              <a:t>9</a:t>
            </a:fld>
            <a:endParaRPr lang="en-US" dirty="0">
              <a:solidFill>
                <a:schemeClr val="tx1"/>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F2664053-8BFC-0F5D-ED70-46068D659E71}"/>
              </a:ext>
            </a:extLst>
          </p:cNvPr>
          <p:cNvSpPr txBox="1"/>
          <p:nvPr/>
        </p:nvSpPr>
        <p:spPr>
          <a:xfrm>
            <a:off x="180472" y="204648"/>
            <a:ext cx="11387413" cy="400110"/>
          </a:xfrm>
          <a:prstGeom prst="rect">
            <a:avLst/>
          </a:prstGeom>
          <a:noFill/>
        </p:spPr>
        <p:txBody>
          <a:bodyPr wrap="square" anchor="ctr">
            <a:spAutoFit/>
          </a:bodyPr>
          <a:lstStyle/>
          <a:p>
            <a:r>
              <a:rPr lang="en-US" sz="2000" b="1" i="1" dirty="0">
                <a:latin typeface="Calibri" panose="020F0502020204030204" pitchFamily="34" charset="0"/>
                <a:cs typeface="Calibri" panose="020F0502020204030204" pitchFamily="34" charset="0"/>
              </a:rPr>
              <a:t>Prompt Injection Attacks and Defenses in </a:t>
            </a:r>
            <a:r>
              <a:rPr lang="en-US" sz="2000" b="1" i="1" dirty="0">
                <a:solidFill>
                  <a:srgbClr val="0070C0"/>
                </a:solidFill>
                <a:latin typeface="Calibri" panose="020F0502020204030204" pitchFamily="34" charset="0"/>
                <a:cs typeface="Calibri" panose="020F0502020204030204" pitchFamily="34" charset="0"/>
              </a:rPr>
              <a:t>LLM-Integrated Applications</a:t>
            </a:r>
          </a:p>
        </p:txBody>
      </p:sp>
      <p:sp>
        <p:nvSpPr>
          <p:cNvPr id="9" name="Rounded Rectangle 8">
            <a:extLst>
              <a:ext uri="{FF2B5EF4-FFF2-40B4-BE49-F238E27FC236}">
                <a16:creationId xmlns:a16="http://schemas.microsoft.com/office/drawing/2014/main" id="{87D76F62-3F5E-67C1-D137-9761D7C06959}"/>
              </a:ext>
            </a:extLst>
          </p:cNvPr>
          <p:cNvSpPr/>
          <p:nvPr/>
        </p:nvSpPr>
        <p:spPr>
          <a:xfrm>
            <a:off x="6234290" y="768387"/>
            <a:ext cx="2760047" cy="189140"/>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A13A9CC0-3EDC-90F0-D7F3-AD8177625D07}"/>
              </a:ext>
            </a:extLst>
          </p:cNvPr>
          <p:cNvSpPr/>
          <p:nvPr/>
        </p:nvSpPr>
        <p:spPr>
          <a:xfrm>
            <a:off x="2544221" y="910343"/>
            <a:ext cx="198979" cy="189140"/>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C688CA95-C740-898B-5978-CAE0F59E306B}"/>
              </a:ext>
            </a:extLst>
          </p:cNvPr>
          <p:cNvSpPr/>
          <p:nvPr/>
        </p:nvSpPr>
        <p:spPr>
          <a:xfrm>
            <a:off x="3026031" y="2735615"/>
            <a:ext cx="1741414" cy="167858"/>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6">
            <a:extLst>
              <a:ext uri="{FF2B5EF4-FFF2-40B4-BE49-F238E27FC236}">
                <a16:creationId xmlns:a16="http://schemas.microsoft.com/office/drawing/2014/main" id="{32C75091-15EF-1490-8D4A-93C248F1031E}"/>
              </a:ext>
            </a:extLst>
          </p:cNvPr>
          <p:cNvSpPr/>
          <p:nvPr/>
        </p:nvSpPr>
        <p:spPr>
          <a:xfrm>
            <a:off x="3026030" y="3884559"/>
            <a:ext cx="3208259" cy="167858"/>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1BEEEA32-7195-AD09-8486-54433BD376D0}"/>
              </a:ext>
            </a:extLst>
          </p:cNvPr>
          <p:cNvSpPr/>
          <p:nvPr/>
        </p:nvSpPr>
        <p:spPr>
          <a:xfrm>
            <a:off x="3026030" y="5258559"/>
            <a:ext cx="1950819" cy="167858"/>
          </a:xfrm>
          <a:prstGeom prst="roundRect">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14686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1148</TotalTime>
  <Words>2523</Words>
  <Application>Microsoft Macintosh PowerPoint</Application>
  <PresentationFormat>Widescreen</PresentationFormat>
  <Paragraphs>150</Paragraphs>
  <Slides>16</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Aptos Display</vt:lpstr>
      <vt:lpstr>Arial</vt:lpstr>
      <vt:lpstr>Calibri</vt:lpstr>
      <vt:lpstr>Cambria Math</vt:lpstr>
      <vt:lpstr>Wingdings</vt:lpstr>
      <vt:lpstr>Office Theme</vt:lpstr>
      <vt:lpstr>Weekly Meeting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Weekly Meeting</dc:title>
  <dc:creator>someppl are clueless these days ss</dc:creator>
  <cp:lastModifiedBy>Huang, Mengdie</cp:lastModifiedBy>
  <cp:revision>157</cp:revision>
  <dcterms:created xsi:type="dcterms:W3CDTF">2024-03-05T08:45:51Z</dcterms:created>
  <dcterms:modified xsi:type="dcterms:W3CDTF">2024-03-07T05:11:58Z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2024-03-07T01:18:06Z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5afaf57c-7f63-48a9-a88e-f766bf027174</vt:lpwstr>
  </property>
  <property fmtid="{D5CDD505-2E9C-101B-9397-08002B2CF9AE}" pid="8" name="MSIP_Label_4044bd30-2ed7-4c9d-9d12-46200872a97b_ContentBits">
    <vt:lpwstr>0</vt:lpwstr>
  </property>
</Properties>
</file>

<file path=docProps/thumbnail.jpeg>
</file>